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80" r:id="rId5"/>
    <p:sldId id="258" r:id="rId6"/>
    <p:sldId id="259" r:id="rId7"/>
    <p:sldId id="281" r:id="rId8"/>
    <p:sldId id="260" r:id="rId9"/>
    <p:sldId id="261" r:id="rId10"/>
    <p:sldId id="282" r:id="rId11"/>
    <p:sldId id="283" r:id="rId12"/>
    <p:sldId id="262" r:id="rId13"/>
    <p:sldId id="263" r:id="rId14"/>
    <p:sldId id="264" r:id="rId15"/>
    <p:sldId id="271" r:id="rId16"/>
    <p:sldId id="265" r:id="rId17"/>
    <p:sldId id="266" r:id="rId18"/>
    <p:sldId id="272" r:id="rId19"/>
    <p:sldId id="274" r:id="rId20"/>
    <p:sldId id="275" r:id="rId21"/>
    <p:sldId id="273" r:id="rId22"/>
    <p:sldId id="267" r:id="rId23"/>
    <p:sldId id="268" r:id="rId24"/>
    <p:sldId id="269" r:id="rId25"/>
    <p:sldId id="276" r:id="rId26"/>
    <p:sldId id="270" r:id="rId27"/>
    <p:sldId id="277" r:id="rId28"/>
    <p:sldId id="278"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0DC9EF0-F3F0-44BC-83D4-9AE1001AB320}" type="datetimeFigureOut">
              <a:rPr lang="tr-TR" smtClean="0"/>
              <a:pPr/>
              <a:t>03.10.2019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9AEE67E-2EF5-4BEF-9662-5B8B8C120A1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0DC9EF0-F3F0-44BC-83D4-9AE1001AB320}" type="datetimeFigureOut">
              <a:rPr lang="tr-TR" smtClean="0"/>
              <a:pPr/>
              <a:t>03.10.2019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9AEE67E-2EF5-4BEF-9662-5B8B8C120A1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0DC9EF0-F3F0-44BC-83D4-9AE1001AB320}" type="datetimeFigureOut">
              <a:rPr lang="tr-TR" smtClean="0"/>
              <a:pPr/>
              <a:t>03.10.2019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9AEE67E-2EF5-4BEF-9662-5B8B8C120A1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0DC9EF0-F3F0-44BC-83D4-9AE1001AB320}" type="datetimeFigureOut">
              <a:rPr lang="tr-TR" smtClean="0"/>
              <a:pPr/>
              <a:t>03.10.2019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9AEE67E-2EF5-4BEF-9662-5B8B8C120A1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0DC9EF0-F3F0-44BC-83D4-9AE1001AB320}" type="datetimeFigureOut">
              <a:rPr lang="tr-TR" smtClean="0"/>
              <a:pPr/>
              <a:t>03.10.2019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9AEE67E-2EF5-4BEF-9662-5B8B8C120A1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0DC9EF0-F3F0-44BC-83D4-9AE1001AB320}" type="datetimeFigureOut">
              <a:rPr lang="tr-TR" smtClean="0"/>
              <a:pPr/>
              <a:t>03.10.2019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9AEE67E-2EF5-4BEF-9662-5B8B8C120A1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0DC9EF0-F3F0-44BC-83D4-9AE1001AB320}" type="datetimeFigureOut">
              <a:rPr lang="tr-TR" smtClean="0"/>
              <a:pPr/>
              <a:t>03.10.2019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9AEE67E-2EF5-4BEF-9662-5B8B8C120A1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0DC9EF0-F3F0-44BC-83D4-9AE1001AB320}" type="datetimeFigureOut">
              <a:rPr lang="tr-TR" smtClean="0"/>
              <a:pPr/>
              <a:t>03.10.2019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9AEE67E-2EF5-4BEF-9662-5B8B8C120A1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0DC9EF0-F3F0-44BC-83D4-9AE1001AB320}" type="datetimeFigureOut">
              <a:rPr lang="tr-TR" smtClean="0"/>
              <a:pPr/>
              <a:t>03.10.2019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9AEE67E-2EF5-4BEF-9662-5B8B8C120A1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0DC9EF0-F3F0-44BC-83D4-9AE1001AB320}" type="datetimeFigureOut">
              <a:rPr lang="tr-TR" smtClean="0"/>
              <a:pPr/>
              <a:t>03.10.2019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9AEE67E-2EF5-4BEF-9662-5B8B8C120A1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0DC9EF0-F3F0-44BC-83D4-9AE1001AB320}" type="datetimeFigureOut">
              <a:rPr lang="tr-TR" smtClean="0"/>
              <a:pPr/>
              <a:t>03.10.2019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9AEE67E-2EF5-4BEF-9662-5B8B8C120A1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C9EF0-F3F0-44BC-83D4-9AE1001AB320}" type="datetimeFigureOut">
              <a:rPr lang="tr-TR" smtClean="0"/>
              <a:pPr/>
              <a:t>03.10.2019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AEE67E-2EF5-4BEF-9662-5B8B8C120A1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476672"/>
            <a:ext cx="5976664" cy="2160240"/>
          </a:xfrm>
        </p:spPr>
        <p:txBody>
          <a:bodyPr>
            <a:normAutofit/>
          </a:bodyPr>
          <a:lstStyle/>
          <a:p>
            <a:r>
              <a:rPr lang="tr-TR" b="1" dirty="0" smtClean="0"/>
              <a:t>ANITTEPE ORTAOKULU</a:t>
            </a:r>
            <a:br>
              <a:rPr lang="tr-TR" b="1" dirty="0" smtClean="0"/>
            </a:br>
            <a:r>
              <a:rPr lang="tr-TR" b="1" dirty="0" smtClean="0"/>
              <a:t>2019 -2020 EĞİTİM ÖĞRETİM YILI</a:t>
            </a:r>
            <a:endParaRPr lang="tr-TR" b="1" dirty="0"/>
          </a:p>
        </p:txBody>
      </p:sp>
      <p:sp>
        <p:nvSpPr>
          <p:cNvPr id="3" name="2 Alt Başlık"/>
          <p:cNvSpPr>
            <a:spLocks noGrp="1"/>
          </p:cNvSpPr>
          <p:nvPr>
            <p:ph type="subTitle" idx="1"/>
          </p:nvPr>
        </p:nvSpPr>
        <p:spPr>
          <a:xfrm>
            <a:off x="4283968" y="3645024"/>
            <a:ext cx="4608512" cy="2376264"/>
          </a:xfrm>
        </p:spPr>
        <p:txBody>
          <a:bodyPr>
            <a:normAutofit/>
          </a:bodyPr>
          <a:lstStyle/>
          <a:p>
            <a:r>
              <a:rPr lang="tr-TR" sz="4000" b="1" dirty="0" smtClean="0">
                <a:solidFill>
                  <a:schemeClr val="tx1">
                    <a:lumMod val="95000"/>
                    <a:lumOff val="5000"/>
                  </a:schemeClr>
                </a:solidFill>
              </a:rPr>
              <a:t>ÖĞRENCİ DAVRANIŞLARININ DEĞERLENDİRLİMESİ</a:t>
            </a:r>
            <a:endParaRPr lang="tr-TR" sz="4000" b="1" dirty="0">
              <a:solidFill>
                <a:schemeClr val="tx1">
                  <a:lumMod val="95000"/>
                  <a:lumOff val="5000"/>
                </a:schemeClr>
              </a:solidFill>
            </a:endParaRPr>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pic>
        <p:nvPicPr>
          <p:cNvPr id="5" name="4 Resim" descr="Classroom English.jpg"/>
          <p:cNvPicPr>
            <a:picLocks noChangeAspect="1"/>
          </p:cNvPicPr>
          <p:nvPr/>
        </p:nvPicPr>
        <p:blipFill>
          <a:blip r:embed="rId3" cstate="print"/>
          <a:stretch>
            <a:fillRect/>
          </a:stretch>
        </p:blipFill>
        <p:spPr>
          <a:xfrm>
            <a:off x="0" y="2924944"/>
            <a:ext cx="4211960" cy="378562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6635080" cy="1642194"/>
          </a:xfrm>
        </p:spPr>
        <p:txBody>
          <a:bodyPr>
            <a:normAutofit fontScale="90000"/>
          </a:bodyPr>
          <a:lstStyle/>
          <a:p>
            <a:r>
              <a:rPr lang="tr-TR" b="1" dirty="0" smtClean="0"/>
              <a:t>ÖLÇME VE DEĞERLENDİRMEYE KATILMAYANLAR</a:t>
            </a:r>
            <a:endParaRPr lang="tr-TR" dirty="0"/>
          </a:p>
        </p:txBody>
      </p:sp>
      <p:sp>
        <p:nvSpPr>
          <p:cNvPr id="3" name="2 İçerik Yer Tutucusu"/>
          <p:cNvSpPr>
            <a:spLocks noGrp="1"/>
          </p:cNvSpPr>
          <p:nvPr>
            <p:ph idx="1"/>
          </p:nvPr>
        </p:nvSpPr>
        <p:spPr>
          <a:xfrm>
            <a:off x="395536" y="1700808"/>
            <a:ext cx="8496944" cy="4824536"/>
          </a:xfrm>
        </p:spPr>
        <p:txBody>
          <a:bodyPr>
            <a:normAutofit fontScale="92500" lnSpcReduction="20000"/>
          </a:bodyPr>
          <a:lstStyle/>
          <a:p>
            <a:pPr>
              <a:buNone/>
            </a:pPr>
            <a:r>
              <a:rPr lang="tr-TR" sz="3500" b="1" dirty="0" smtClean="0"/>
              <a:t>(2) Öğretmenler tarafından yapılan sınavlara katılamayan ve okul yönetimince özrü uygun görülen öğrenciler, ders öğretmeninin  belirleyeceği bir zamanda önceden öğrenciye duyurularak dersin niteliğine göre yapılacak değerlendirme etkinliğine alınır. Bu ölçme değerlendirme etkinliği, sınıfta diğer öğrencilerle ders işlenirken yapılabileceği gibi ders dışında da yapılabilir. Öğrenciler, projelerini öğretmenin belirleyeceği süre içinde teslim eder</a:t>
            </a:r>
            <a:r>
              <a:rPr lang="tr-TR" sz="3500" b="1" dirty="0" smtClean="0"/>
              <a:t>.</a:t>
            </a:r>
            <a:endParaRPr lang="tr-TR" dirty="0"/>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6779096" cy="1143000"/>
          </a:xfrm>
        </p:spPr>
        <p:txBody>
          <a:bodyPr>
            <a:normAutofit fontScale="90000"/>
          </a:bodyPr>
          <a:lstStyle/>
          <a:p>
            <a:r>
              <a:rPr lang="tr-TR" b="1" dirty="0" smtClean="0"/>
              <a:t>ÖLÇME VE DEĞERLENDİRMEYE KATILMAYANLAR</a:t>
            </a:r>
            <a:endParaRPr lang="tr-TR" dirty="0"/>
          </a:p>
        </p:txBody>
      </p:sp>
      <p:sp>
        <p:nvSpPr>
          <p:cNvPr id="3" name="2 İçerik Yer Tutucusu"/>
          <p:cNvSpPr>
            <a:spLocks noGrp="1"/>
          </p:cNvSpPr>
          <p:nvPr>
            <p:ph idx="1"/>
          </p:nvPr>
        </p:nvSpPr>
        <p:spPr/>
        <p:txBody>
          <a:bodyPr>
            <a:normAutofit/>
          </a:bodyPr>
          <a:lstStyle/>
          <a:p>
            <a:r>
              <a:rPr lang="tr-TR" sz="3600" dirty="0" smtClean="0"/>
              <a:t>(4) </a:t>
            </a:r>
            <a:r>
              <a:rPr lang="tr-TR" sz="3600" b="1" dirty="0" smtClean="0"/>
              <a:t>(Değişik:RG-31/1/2018-30318) Sınavlara geçerli özrü olmadan katılmayan, projesini zamanında teslim etmeyen öğrencilerin </a:t>
            </a:r>
            <a:r>
              <a:rPr lang="tr-TR" sz="3600" dirty="0" smtClean="0"/>
              <a:t>durumları puanla değerlendirilmez. e-Okul sistemine “G’’(girmedi) ibaresi işlenir. Ancak dönem puanı hesaplamalarında sınav ve proje adedi tam olarak alınır.</a:t>
            </a:r>
            <a:endParaRPr lang="tr-TR" sz="3600" dirty="0"/>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6131024" cy="1628800"/>
          </a:xfrm>
        </p:spPr>
        <p:txBody>
          <a:bodyPr>
            <a:normAutofit/>
          </a:bodyPr>
          <a:lstStyle/>
          <a:p>
            <a:r>
              <a:rPr lang="tr-TR" sz="3600" b="1" dirty="0" smtClean="0"/>
              <a:t>ÖĞRENCİ DAVRANIŞLARININ DEĞERLENDİRİLMESİ</a:t>
            </a:r>
            <a:endParaRPr lang="tr-TR" sz="3600" dirty="0"/>
          </a:p>
        </p:txBody>
      </p:sp>
      <p:sp>
        <p:nvSpPr>
          <p:cNvPr id="3" name="2 İçerik Yer Tutucusu"/>
          <p:cNvSpPr>
            <a:spLocks noGrp="1"/>
          </p:cNvSpPr>
          <p:nvPr>
            <p:ph idx="1"/>
          </p:nvPr>
        </p:nvSpPr>
        <p:spPr/>
        <p:txBody>
          <a:bodyPr>
            <a:normAutofit fontScale="92500" lnSpcReduction="20000"/>
          </a:bodyPr>
          <a:lstStyle/>
          <a:p>
            <a:pPr>
              <a:buNone/>
            </a:pPr>
            <a:r>
              <a:rPr lang="tr-TR" b="1" dirty="0" smtClean="0"/>
              <a:t>	Ödüllendirme</a:t>
            </a:r>
            <a:endParaRPr lang="tr-TR" b="1" dirty="0"/>
          </a:p>
          <a:p>
            <a:pPr>
              <a:buNone/>
            </a:pPr>
            <a:r>
              <a:rPr lang="tr-TR" b="1" dirty="0" smtClean="0"/>
              <a:t>	MADDE </a:t>
            </a:r>
            <a:r>
              <a:rPr lang="tr-TR" b="1" dirty="0"/>
              <a:t>51 – </a:t>
            </a:r>
            <a:endParaRPr lang="tr-TR" b="1" dirty="0" smtClean="0"/>
          </a:p>
          <a:p>
            <a:pPr>
              <a:buNone/>
            </a:pPr>
            <a:r>
              <a:rPr lang="tr-TR" b="1" dirty="0"/>
              <a:t>	</a:t>
            </a:r>
            <a:r>
              <a:rPr lang="tr-TR" b="1" dirty="0" smtClean="0"/>
              <a:t>(</a:t>
            </a:r>
            <a:r>
              <a:rPr lang="tr-TR" b="1" dirty="0"/>
              <a:t>1) Bakanlığa bağlı resmî ve özel </a:t>
            </a:r>
            <a:r>
              <a:rPr lang="tr-TR" b="1" dirty="0" err="1" smtClean="0"/>
              <a:t>ilköğretimm</a:t>
            </a:r>
            <a:r>
              <a:rPr lang="tr-TR" b="1" dirty="0" smtClean="0"/>
              <a:t> </a:t>
            </a:r>
            <a:r>
              <a:rPr lang="tr-TR" b="1" dirty="0"/>
              <a:t>kurumlarında öğrencilerin ödüllendirilmesi, davranışlarının izlenmesi</a:t>
            </a:r>
            <a:r>
              <a:rPr lang="tr-TR" b="1" dirty="0" smtClean="0"/>
              <a:t>, </a:t>
            </a:r>
            <a:r>
              <a:rPr lang="tr-TR" dirty="0" smtClean="0"/>
              <a:t>	</a:t>
            </a:r>
            <a:r>
              <a:rPr lang="tr-TR" b="1" dirty="0" smtClean="0"/>
              <a:t>değerlendirilmesi </a:t>
            </a:r>
            <a:r>
              <a:rPr lang="tr-TR" b="1" dirty="0"/>
              <a:t>ve </a:t>
            </a:r>
            <a:r>
              <a:rPr lang="tr-TR" b="1" dirty="0" smtClean="0"/>
              <a:t>geliştirilmesine </a:t>
            </a:r>
            <a:r>
              <a:rPr lang="tr-TR" b="1" dirty="0"/>
              <a:t>yönelik faaliyetler; </a:t>
            </a:r>
            <a:r>
              <a:rPr lang="tr-TR" dirty="0"/>
              <a:t>öğrenci, veli, öğretmen ve </a:t>
            </a:r>
            <a:r>
              <a:rPr lang="tr-TR" dirty="0" smtClean="0"/>
              <a:t>yönetici </a:t>
            </a:r>
            <a:r>
              <a:rPr lang="tr-TR" dirty="0"/>
              <a:t>iş birliğinde yürütülür.</a:t>
            </a:r>
          </a:p>
          <a:p>
            <a:pPr>
              <a:buNone/>
            </a:pPr>
            <a:r>
              <a:rPr lang="tr-TR" dirty="0" smtClean="0"/>
              <a:t>	(</a:t>
            </a:r>
            <a:r>
              <a:rPr lang="tr-TR" dirty="0"/>
              <a:t>2) Öğrenci davranışlarının kaynağının belirlenmesi için </a:t>
            </a:r>
            <a:r>
              <a:rPr lang="tr-TR" dirty="0" smtClean="0"/>
              <a:t>gerektiğinde </a:t>
            </a:r>
            <a:r>
              <a:rPr lang="tr-TR" dirty="0"/>
              <a:t>rehberlik ve </a:t>
            </a:r>
            <a:r>
              <a:rPr lang="tr-TR" dirty="0" smtClean="0"/>
              <a:t>araştırma </a:t>
            </a:r>
            <a:r>
              <a:rPr lang="tr-TR" dirty="0"/>
              <a:t>merkezi ve ilgili diğer kurumlarla iş</a:t>
            </a:r>
          </a:p>
          <a:p>
            <a:r>
              <a:rPr lang="tr-TR" dirty="0"/>
              <a:t>birliği yapılır</a:t>
            </a:r>
            <a:r>
              <a:rPr lang="tr-TR" dirty="0" smtClean="0"/>
              <a:t>.</a:t>
            </a:r>
            <a:endParaRPr lang="tr-TR" dirty="0"/>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6347048" cy="1008112"/>
          </a:xfrm>
        </p:spPr>
        <p:txBody>
          <a:bodyPr>
            <a:normAutofit fontScale="90000"/>
          </a:bodyPr>
          <a:lstStyle/>
          <a:p>
            <a:r>
              <a:rPr lang="tr-TR" sz="4000" b="1" dirty="0" smtClean="0"/>
              <a:t>ÖĞRENCİLERDEN BEKLENEN DAVRANIŞLAR</a:t>
            </a:r>
            <a:endParaRPr lang="tr-TR" dirty="0"/>
          </a:p>
        </p:txBody>
      </p:sp>
      <p:sp>
        <p:nvSpPr>
          <p:cNvPr id="3" name="2 İçerik Yer Tutucusu"/>
          <p:cNvSpPr>
            <a:spLocks noGrp="1"/>
          </p:cNvSpPr>
          <p:nvPr>
            <p:ph idx="1"/>
          </p:nvPr>
        </p:nvSpPr>
        <p:spPr/>
        <p:txBody>
          <a:bodyPr>
            <a:normAutofit fontScale="70000" lnSpcReduction="20000"/>
          </a:bodyPr>
          <a:lstStyle/>
          <a:p>
            <a:pPr>
              <a:buNone/>
            </a:pPr>
            <a:r>
              <a:rPr lang="tr-TR" b="1" dirty="0" smtClean="0"/>
              <a:t>	MADDE 52 – (1) Öğrencilerden;</a:t>
            </a:r>
          </a:p>
          <a:p>
            <a:pPr>
              <a:buNone/>
            </a:pPr>
            <a:r>
              <a:rPr lang="tr-TR" dirty="0" smtClean="0"/>
              <a:t>	a) Okula ve derslere düzenli devam etmeleri ve başarılı olmaları,</a:t>
            </a:r>
          </a:p>
          <a:p>
            <a:pPr>
              <a:buNone/>
            </a:pPr>
            <a:r>
              <a:rPr lang="tr-TR" dirty="0" smtClean="0"/>
              <a:t>	b) Okul personeline, arkadaşlarına ve çevresindeki kişilere karşı saygılı ve hoşgörülü davranmaları,</a:t>
            </a:r>
          </a:p>
          <a:p>
            <a:pPr>
              <a:buNone/>
            </a:pPr>
            <a:r>
              <a:rPr lang="tr-TR" dirty="0" smtClean="0"/>
              <a:t>	c) Doğru sözlü ve dürüst olmaları,</a:t>
            </a:r>
          </a:p>
          <a:p>
            <a:pPr>
              <a:buNone/>
            </a:pPr>
            <a:r>
              <a:rPr lang="tr-TR" dirty="0" smtClean="0"/>
              <a:t>	ç) İyi ve nazik tavırlı olmaları,</a:t>
            </a:r>
          </a:p>
          <a:p>
            <a:pPr>
              <a:buNone/>
            </a:pPr>
            <a:r>
              <a:rPr lang="tr-TR" dirty="0" smtClean="0"/>
              <a:t>	d) Okulda yapılacak sosyal ve kültürel etkinliklere katılmaları,</a:t>
            </a:r>
          </a:p>
          <a:p>
            <a:pPr>
              <a:buNone/>
            </a:pPr>
            <a:r>
              <a:rPr lang="tr-TR" dirty="0" smtClean="0"/>
              <a:t>	e) Kitap okuma alışkanlığını kazanmaları,</a:t>
            </a:r>
          </a:p>
          <a:p>
            <a:pPr>
              <a:buNone/>
            </a:pPr>
            <a:r>
              <a:rPr lang="tr-TR" dirty="0" smtClean="0"/>
              <a:t>	f) Çevrenin doğal ve tarihî güzelliklerini, sanat eserlerini korumaları ve onları geliştirmek için katkıda bulunmaları,</a:t>
            </a:r>
          </a:p>
          <a:p>
            <a:pPr>
              <a:buNone/>
            </a:pPr>
            <a:r>
              <a:rPr lang="tr-TR" dirty="0" smtClean="0"/>
              <a:t>	g) İyi işler başarmak için çok çalışmaya ve zamana muhtaç olduklarını unutmamaları, geçen zamanın geri gelmeyeceğinin</a:t>
            </a:r>
          </a:p>
          <a:p>
            <a:pPr>
              <a:buNone/>
            </a:pPr>
            <a:r>
              <a:rPr lang="tr-TR" dirty="0" smtClean="0"/>
              <a:t>	bilincinde olmaları,</a:t>
            </a:r>
          </a:p>
          <a:p>
            <a:pPr>
              <a:buNone/>
            </a:pPr>
            <a:r>
              <a:rPr lang="tr-TR" dirty="0" smtClean="0"/>
              <a:t>	ğ) Millet malını, okulunu ve eşyasını kendi öz malı gibi korumaları,</a:t>
            </a:r>
          </a:p>
          <a:p>
            <a:endParaRPr lang="tr-TR" dirty="0"/>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6059016" cy="1143000"/>
          </a:xfrm>
        </p:spPr>
        <p:txBody>
          <a:bodyPr>
            <a:normAutofit fontScale="90000"/>
          </a:bodyPr>
          <a:lstStyle/>
          <a:p>
            <a:r>
              <a:rPr lang="tr-TR" b="1" dirty="0" smtClean="0"/>
              <a:t>ÖĞRENCİLERDEN BEKLENEN DAVRANIŞLAR</a:t>
            </a:r>
            <a:endParaRPr lang="tr-TR" dirty="0"/>
          </a:p>
        </p:txBody>
      </p:sp>
      <p:sp>
        <p:nvSpPr>
          <p:cNvPr id="3" name="2 İçerik Yer Tutucusu"/>
          <p:cNvSpPr>
            <a:spLocks noGrp="1"/>
          </p:cNvSpPr>
          <p:nvPr>
            <p:ph idx="1"/>
          </p:nvPr>
        </p:nvSpPr>
        <p:spPr/>
        <p:txBody>
          <a:bodyPr>
            <a:normAutofit fontScale="70000" lnSpcReduction="20000"/>
          </a:bodyPr>
          <a:lstStyle/>
          <a:p>
            <a:pPr>
              <a:buNone/>
            </a:pPr>
            <a:r>
              <a:rPr lang="tr-TR" dirty="0" smtClean="0"/>
              <a:t>	h) Sigara, içki ve diğer bağımlılık yapan maddeleri kullanmamaları ve bu maddelerin kullanıldığı ortamlardan uzak durmaları,</a:t>
            </a:r>
          </a:p>
          <a:p>
            <a:pPr>
              <a:buNone/>
            </a:pPr>
            <a:r>
              <a:rPr lang="tr-TR" dirty="0" smtClean="0"/>
              <a:t>	ı) Bilişim araçlarını kişisel, toplumsal ve eğitsel yararlar doğrultusunda kullanmaları,</a:t>
            </a:r>
          </a:p>
          <a:p>
            <a:pPr>
              <a:buNone/>
            </a:pPr>
            <a:r>
              <a:rPr lang="tr-TR" dirty="0" smtClean="0"/>
              <a:t>	i) Ülkenin birliğini ve bütünlüğünü bozan bölücü, yıkıcı, siyasi amaçlı etkinliklere katılmamaları, siyasi amaçlı sembol kullanmamaları, bunlarla ilgili amblem, afiş, rozet ve benzerlerini taşımamaları, bulundurmamaları ve dağıtmamaları, siyasi amaçlı davranışlarla okulun huzurunu bozmamaları,</a:t>
            </a:r>
          </a:p>
          <a:p>
            <a:pPr>
              <a:buNone/>
            </a:pPr>
            <a:r>
              <a:rPr lang="tr-TR" dirty="0" smtClean="0"/>
              <a:t>	j) Fiziksel, zihinsel ve duygusal güçlerini millet, yurt ve insanlık için yararlı bir şekilde kullanmaları,</a:t>
            </a:r>
          </a:p>
          <a:p>
            <a:pPr>
              <a:buNone/>
            </a:pPr>
            <a:r>
              <a:rPr lang="tr-TR" dirty="0" smtClean="0"/>
              <a:t>	k) Atatürk İlke ve İnkılâplarına bağlı kalmaları, bunun aksi davranışlarda bulunmamaları,</a:t>
            </a:r>
          </a:p>
          <a:p>
            <a:pPr>
              <a:buNone/>
            </a:pPr>
            <a:r>
              <a:rPr lang="tr-TR" dirty="0" smtClean="0"/>
              <a:t>	l) Yasalara, yönetmeliklere ve toplumun etik kurallarına, millî, manevi ve kültürel değerlere uymaları beklenir.</a:t>
            </a:r>
          </a:p>
          <a:p>
            <a:endParaRPr lang="tr-TR" dirty="0" smtClean="0"/>
          </a:p>
          <a:p>
            <a:endParaRPr lang="tr-TR" dirty="0" smtClean="0"/>
          </a:p>
          <a:p>
            <a:endParaRPr lang="tr-TR" dirty="0"/>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5626968" cy="1143000"/>
          </a:xfrm>
        </p:spPr>
        <p:txBody>
          <a:bodyPr>
            <a:normAutofit fontScale="90000"/>
          </a:bodyPr>
          <a:lstStyle/>
          <a:p>
            <a:r>
              <a:rPr lang="tr-TR" b="1" dirty="0" smtClean="0"/>
              <a:t>ÖĞRENCİLERDEN BEKLENEN DAVRANIŞLAR</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(2) Uyulması gereken kuralların ve beklenen davranışların; derslerde, törenlerde, toplantılarda, rehberlik çalışmalarında ve her</a:t>
            </a:r>
          </a:p>
          <a:p>
            <a:pPr>
              <a:buNone/>
            </a:pPr>
            <a:r>
              <a:rPr lang="tr-TR" dirty="0" smtClean="0"/>
              <a:t>     türlü sosyal etkinliklerde öğrencilere kazandırılmasına çalışılır.</a:t>
            </a:r>
          </a:p>
          <a:p>
            <a:pPr>
              <a:buNone/>
            </a:pPr>
            <a:r>
              <a:rPr lang="tr-TR" dirty="0" smtClean="0"/>
              <a:t>	(3) Okul yönetimi, yukarıdaki hususlar ve bunlara uyulmaması durumunda ortaokul ve imam-hatip ortaokulu öğrencilerinin karşılaşabilecekleri yaptırım işlemleriyle ilgili olarak kendilerini ve velilerini bilgilendirir.</a:t>
            </a:r>
            <a:endParaRPr lang="tr-TR" dirty="0"/>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6563072" cy="1143000"/>
          </a:xfrm>
        </p:spPr>
        <p:txBody>
          <a:bodyPr>
            <a:normAutofit fontScale="90000"/>
          </a:bodyPr>
          <a:lstStyle/>
          <a:p>
            <a:r>
              <a:rPr lang="tr-TR" b="1" dirty="0" smtClean="0"/>
              <a:t>ÖDÜLLER VE ÖDÜLLERİN VERİLMESİ</a:t>
            </a:r>
            <a:endParaRPr lang="tr-TR" dirty="0"/>
          </a:p>
        </p:txBody>
      </p:sp>
      <p:sp>
        <p:nvSpPr>
          <p:cNvPr id="3" name="2 İçerik Yer Tutucusu"/>
          <p:cNvSpPr>
            <a:spLocks noGrp="1"/>
          </p:cNvSpPr>
          <p:nvPr>
            <p:ph idx="1"/>
          </p:nvPr>
        </p:nvSpPr>
        <p:spPr/>
        <p:txBody>
          <a:bodyPr>
            <a:normAutofit fontScale="62500" lnSpcReduction="20000"/>
          </a:bodyPr>
          <a:lstStyle/>
          <a:p>
            <a:pPr>
              <a:buNone/>
            </a:pPr>
            <a:r>
              <a:rPr lang="tr-TR" b="1" dirty="0" smtClean="0"/>
              <a:t>	MADDE 53 – (1) İlkokul 4 üncü sınıf ile ortaokul ve imam-hatip ortaokullarının bütün sınıflarında puan ortalaması Türkçe </a:t>
            </a:r>
            <a:r>
              <a:rPr lang="tr-TR" dirty="0" smtClean="0"/>
              <a:t>dersinden 55.00, diğer derslerin her birinden 45.00 puandan aşağı olmamak şar􀆨 ile tüm derslerin dönem ağırlıklı puan ortalaması 70.00-84.99 olanlar "Teşekkür" EK-6, 85.00 puan ve yukarı olanlar "Takdir" EK-7 belgesi ile ödüllendirilir.</a:t>
            </a:r>
          </a:p>
          <a:p>
            <a:pPr>
              <a:buNone/>
            </a:pPr>
            <a:r>
              <a:rPr lang="tr-TR" dirty="0" smtClean="0"/>
              <a:t>	(2) İlköğretim kurumlarının tüm sınıflarında derslerindeki başarı durumuna bakılmaksızın;</a:t>
            </a:r>
          </a:p>
          <a:p>
            <a:pPr>
              <a:buNone/>
            </a:pPr>
            <a:r>
              <a:rPr lang="tr-TR" dirty="0" smtClean="0"/>
              <a:t>	a) Ulusal ve uluslararası yarışmalara katılarak ilk beş dereceye giren,</a:t>
            </a:r>
          </a:p>
          <a:p>
            <a:pPr>
              <a:buNone/>
            </a:pPr>
            <a:r>
              <a:rPr lang="tr-TR" dirty="0" smtClean="0"/>
              <a:t>	b) </a:t>
            </a:r>
            <a:r>
              <a:rPr lang="tr-TR" b="1" dirty="0" smtClean="0"/>
              <a:t>(Değişik:RG-10/7/2019-30827) Sosyal etkinlikler kapsamında üstün başarı gösteren öğrenciler 8/6/2017 tarihli ve 30090 sayılı </a:t>
            </a:r>
            <a:r>
              <a:rPr lang="tr-TR" dirty="0" smtClean="0"/>
              <a:t>Resmî Gazete’de yayımlanan Millî Eğitim Bakanlığı Eğitim Kurumları Sosyal Etkinlikler Yönetmeliğinin ilgili hükümlerine göre değerlendirilir.</a:t>
            </a:r>
          </a:p>
          <a:p>
            <a:pPr>
              <a:buNone/>
            </a:pPr>
            <a:r>
              <a:rPr lang="tr-TR" dirty="0" smtClean="0"/>
              <a:t>	(3) </a:t>
            </a:r>
            <a:r>
              <a:rPr lang="tr-TR" b="1" dirty="0" smtClean="0"/>
              <a:t>(Değişik:RG-10/7/2019-30827) Teşekkür ve Takdir Belgesiyle ödüllendirilenlerin belgeleri, sınıf veya şube rehber öğretmeni</a:t>
            </a:r>
          </a:p>
          <a:p>
            <a:pPr>
              <a:buNone/>
            </a:pPr>
            <a:r>
              <a:rPr lang="tr-TR" dirty="0" smtClean="0"/>
              <a:t>	tarafından karne ile birlikte öğrencilere verilir.</a:t>
            </a:r>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5770984" cy="1417638"/>
          </a:xfrm>
        </p:spPr>
        <p:txBody>
          <a:bodyPr>
            <a:noAutofit/>
          </a:bodyPr>
          <a:lstStyle/>
          <a:p>
            <a:r>
              <a:rPr lang="tr-TR" sz="3200" b="1" dirty="0" smtClean="0"/>
              <a:t>ÖĞRENCİLERİN OLUMSUZ DAVRANIŞLARI VE UYGULANACAK YAPTIRIMLAR</a:t>
            </a:r>
            <a:endParaRPr lang="tr-TR" sz="3200" dirty="0"/>
          </a:p>
        </p:txBody>
      </p:sp>
      <p:sp>
        <p:nvSpPr>
          <p:cNvPr id="3" name="2 İçerik Yer Tutucusu"/>
          <p:cNvSpPr>
            <a:spLocks noGrp="1"/>
          </p:cNvSpPr>
          <p:nvPr>
            <p:ph idx="1"/>
          </p:nvPr>
        </p:nvSpPr>
        <p:spPr>
          <a:xfrm>
            <a:off x="457200" y="1600200"/>
            <a:ext cx="8229600" cy="5069160"/>
          </a:xfrm>
        </p:spPr>
        <p:txBody>
          <a:bodyPr>
            <a:normAutofit fontScale="55000" lnSpcReduction="20000"/>
          </a:bodyPr>
          <a:lstStyle/>
          <a:p>
            <a:pPr>
              <a:buNone/>
            </a:pPr>
            <a:r>
              <a:rPr lang="tr-TR" sz="4800" b="1" dirty="0" smtClean="0"/>
              <a:t>	</a:t>
            </a:r>
            <a:r>
              <a:rPr lang="tr-TR" sz="5100" b="1" dirty="0" smtClean="0"/>
              <a:t>MADDE 54 –</a:t>
            </a:r>
          </a:p>
          <a:p>
            <a:pPr>
              <a:buNone/>
            </a:pPr>
            <a:r>
              <a:rPr lang="tr-TR" sz="5100" b="1" dirty="0" smtClean="0"/>
              <a:t> 	(1) Ortaokul ve imam-hatip ortaokulu öğrencilerine, olumsuz davranışlarının özelliğine göre;</a:t>
            </a:r>
          </a:p>
          <a:p>
            <a:pPr>
              <a:buNone/>
            </a:pPr>
            <a:r>
              <a:rPr lang="tr-TR" sz="5100" b="1" dirty="0" smtClean="0"/>
              <a:t>	</a:t>
            </a:r>
            <a:r>
              <a:rPr lang="tr-TR" sz="5100" b="1" spc="600" dirty="0" smtClean="0"/>
              <a:t>UYARMA</a:t>
            </a:r>
          </a:p>
          <a:p>
            <a:pPr>
              <a:buNone/>
            </a:pPr>
            <a:r>
              <a:rPr lang="tr-TR" sz="5100" b="1" spc="600" dirty="0" smtClean="0"/>
              <a:t>	KINAMA</a:t>
            </a:r>
          </a:p>
          <a:p>
            <a:pPr>
              <a:buNone/>
            </a:pPr>
            <a:r>
              <a:rPr lang="tr-TR" sz="5100" b="1" spc="600" dirty="0" smtClean="0"/>
              <a:t>	OKUL DEĞİŞTİRME</a:t>
            </a:r>
            <a:endParaRPr lang="tr-TR" sz="5100" spc="600" dirty="0"/>
          </a:p>
          <a:p>
            <a:pPr>
              <a:buNone/>
            </a:pPr>
            <a:r>
              <a:rPr lang="tr-TR" sz="5100" dirty="0" smtClean="0"/>
              <a:t>	yaptırımlarından biri uygulanır.</a:t>
            </a:r>
          </a:p>
          <a:p>
            <a:pPr>
              <a:buNone/>
            </a:pPr>
            <a:r>
              <a:rPr lang="tr-TR" sz="5100" dirty="0" smtClean="0"/>
              <a:t>    (2) Yaptırımların uygulanmasındaki amaç caydırıcı olması, toplum düzeninin korunması, öğrencinin yaptığı olumsuz davranışlarının farkına vararak bu davranışlarının olumlu yönde düzeltilmesini sağlamaktır..</a:t>
            </a:r>
          </a:p>
          <a:p>
            <a:endParaRPr lang="tr-TR" dirty="0" smtClean="0"/>
          </a:p>
          <a:p>
            <a:endParaRPr lang="tr-TR" dirty="0"/>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88640"/>
            <a:ext cx="6203032" cy="1368152"/>
          </a:xfrm>
        </p:spPr>
        <p:txBody>
          <a:bodyPr>
            <a:noAutofit/>
          </a:bodyPr>
          <a:lstStyle/>
          <a:p>
            <a:r>
              <a:rPr lang="tr-TR" sz="3200" b="1" dirty="0" smtClean="0"/>
              <a:t>ÖĞRENCİLERİN OLUMSUZ DAVRANIŞLARI VE UYGULANACAK YAPTIRIMLAR</a:t>
            </a:r>
            <a:endParaRPr lang="tr-TR" sz="3200"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	</a:t>
            </a:r>
            <a:r>
              <a:rPr lang="tr-TR" sz="3000" dirty="0" smtClean="0"/>
              <a:t>(3)</a:t>
            </a:r>
            <a:r>
              <a:rPr lang="tr-TR" sz="3000" b="1" dirty="0" smtClean="0"/>
              <a:t>(Ek:RG-23/10/2014-29154) Öğrencilerin gelişim dönemleri de dikkate alınarak bilinçlendirme ile düzeltilebilecek davranışlar </a:t>
            </a:r>
            <a:r>
              <a:rPr lang="tr-TR" dirty="0" smtClean="0"/>
              <a:t>için </a:t>
            </a:r>
            <a:r>
              <a:rPr lang="tr-TR" sz="3900" b="1" dirty="0" smtClean="0"/>
              <a:t>“Uyarma” </a:t>
            </a:r>
            <a:r>
              <a:rPr lang="tr-TR" dirty="0" smtClean="0"/>
              <a:t>süreci uygulanır. Uyarma bir süreç olup bu süreç aşağıdaki şekilde işler.</a:t>
            </a:r>
          </a:p>
          <a:p>
            <a:pPr>
              <a:buNone/>
            </a:pPr>
            <a:r>
              <a:rPr lang="tr-TR" dirty="0" smtClean="0"/>
              <a:t>	</a:t>
            </a:r>
            <a:r>
              <a:rPr lang="tr-TR" sz="3900" b="1" dirty="0" smtClean="0"/>
              <a:t>a) Sözlü uyarma; </a:t>
            </a:r>
            <a:r>
              <a:rPr lang="tr-TR" dirty="0" smtClean="0"/>
              <a:t>öğretmenin öğrenciyle görüşme sürecini oluşturur. Öğrenciden beklenen olumlu davranışın neler olabileceği anlatılır. Olumsuz davranışlarının devamı hâlinde kendisine uygulanabilecek yaptırımlar konusunda uyarılır.</a:t>
            </a:r>
          </a:p>
          <a:p>
            <a:pPr>
              <a:buNone/>
            </a:pPr>
            <a:r>
              <a:rPr lang="tr-TR" dirty="0" smtClean="0"/>
              <a:t>	</a:t>
            </a:r>
            <a:endParaRPr lang="tr-TR" dirty="0"/>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6131024" cy="1354162"/>
          </a:xfrm>
        </p:spPr>
        <p:txBody>
          <a:bodyPr>
            <a:noAutofit/>
          </a:bodyPr>
          <a:lstStyle/>
          <a:p>
            <a:r>
              <a:rPr lang="tr-TR" sz="3200" b="1" dirty="0" smtClean="0"/>
              <a:t>ÖĞRENCİLERİN OLUMSUZ DAVRANIŞLARI VE UYGULANACAK YAPTIRIMLAR</a:t>
            </a:r>
            <a:endParaRPr lang="tr-TR" sz="3200" dirty="0"/>
          </a:p>
        </p:txBody>
      </p:sp>
      <p:sp>
        <p:nvSpPr>
          <p:cNvPr id="3" name="2 İçerik Yer Tutucusu"/>
          <p:cNvSpPr>
            <a:spLocks noGrp="1"/>
          </p:cNvSpPr>
          <p:nvPr>
            <p:ph idx="1"/>
          </p:nvPr>
        </p:nvSpPr>
        <p:spPr/>
        <p:txBody>
          <a:bodyPr>
            <a:normAutofit/>
          </a:bodyPr>
          <a:lstStyle/>
          <a:p>
            <a:pPr>
              <a:buNone/>
            </a:pPr>
            <a:r>
              <a:rPr lang="tr-TR" dirty="0" smtClean="0"/>
              <a:t>	</a:t>
            </a:r>
            <a:r>
              <a:rPr lang="tr-TR" sz="3600" b="1" dirty="0" smtClean="0"/>
              <a:t>b) Öğrenci ile sözleşme imzalama; </a:t>
            </a:r>
            <a:r>
              <a:rPr lang="tr-TR" dirty="0" smtClean="0"/>
              <a:t>öğrencinin sözlü uyarılmasına rağmen olumsuz davranışlarını sürdürmesi hâlinde öğrenci ve öğretmen arasında bir görüşme gerçekleştirilir. Bu görüşme sonucunda öğrenci sergilediği olumsuz davranışlarını değiştirmeyi kabul edeceğine ilişkin Öğrenci Sözleşme Örneği EK-9’u imzalar.</a:t>
            </a:r>
          </a:p>
          <a:p>
            <a:endParaRPr lang="tr-TR" dirty="0"/>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6707088" cy="1143000"/>
          </a:xfrm>
        </p:spPr>
        <p:txBody>
          <a:bodyPr>
            <a:normAutofit fontScale="90000"/>
          </a:bodyPr>
          <a:lstStyle/>
          <a:p>
            <a:r>
              <a:rPr lang="tr-TR" b="1" dirty="0" smtClean="0">
                <a:solidFill>
                  <a:schemeClr val="tx1">
                    <a:lumMod val="95000"/>
                    <a:lumOff val="5000"/>
                  </a:schemeClr>
                </a:solidFill>
              </a:rPr>
              <a:t>DEVAM, DEVAMSIZLIĞIN İZLENMESİ VE İZİN VERME</a:t>
            </a:r>
            <a:endParaRPr lang="tr-TR" dirty="0">
              <a:solidFill>
                <a:schemeClr val="tx1">
                  <a:lumMod val="95000"/>
                  <a:lumOff val="5000"/>
                </a:schemeClr>
              </a:solidFill>
            </a:endParaRPr>
          </a:p>
        </p:txBody>
      </p:sp>
      <p:sp>
        <p:nvSpPr>
          <p:cNvPr id="3" name="2 İçerik Yer Tutucusu"/>
          <p:cNvSpPr>
            <a:spLocks noGrp="1"/>
          </p:cNvSpPr>
          <p:nvPr>
            <p:ph idx="1"/>
          </p:nvPr>
        </p:nvSpPr>
        <p:spPr>
          <a:xfrm>
            <a:off x="467544" y="1412776"/>
            <a:ext cx="8507288" cy="5184576"/>
          </a:xfrm>
        </p:spPr>
        <p:txBody>
          <a:bodyPr>
            <a:noAutofit/>
          </a:bodyPr>
          <a:lstStyle/>
          <a:p>
            <a:pPr>
              <a:buNone/>
            </a:pPr>
            <a:r>
              <a:rPr lang="tr-TR" sz="3600" b="1" dirty="0" smtClean="0"/>
              <a:t>     İlköğretim kurumlarında </a:t>
            </a:r>
            <a:r>
              <a:rPr lang="tr-TR" sz="3600" b="1" dirty="0"/>
              <a:t>öğrencilerin okula devamları zorunludur.</a:t>
            </a:r>
          </a:p>
          <a:p>
            <a:pPr>
              <a:buNone/>
            </a:pPr>
            <a:r>
              <a:rPr lang="tr-TR" sz="3600" b="1" dirty="0" smtClean="0"/>
              <a:t>     a</a:t>
            </a:r>
            <a:r>
              <a:rPr lang="tr-TR" sz="3600" b="1" dirty="0"/>
              <a:t>) </a:t>
            </a:r>
            <a:r>
              <a:rPr lang="tr-TR" sz="3600" b="1" dirty="0" smtClean="0"/>
              <a:t>İlköğretim kurumlarına </a:t>
            </a:r>
            <a:r>
              <a:rPr lang="tr-TR" sz="3600" b="1" dirty="0"/>
              <a:t>kaydedilen mecburi </a:t>
            </a:r>
            <a:r>
              <a:rPr lang="tr-TR" sz="3600" b="1" dirty="0" smtClean="0"/>
              <a:t>İlköğretim m </a:t>
            </a:r>
            <a:r>
              <a:rPr lang="tr-TR" sz="3600" b="1" dirty="0"/>
              <a:t>çağındaki öğrencilerin velileri </a:t>
            </a:r>
            <a:r>
              <a:rPr lang="tr-TR" sz="3600" b="1" dirty="0" smtClean="0"/>
              <a:t>çocukların </a:t>
            </a:r>
            <a:r>
              <a:rPr lang="tr-TR" sz="3600" b="1" dirty="0"/>
              <a:t>okula devamını sağlamakla yükümlüdürler</a:t>
            </a:r>
            <a:r>
              <a:rPr lang="tr-TR" sz="3600" b="1" dirty="0" smtClean="0"/>
              <a:t>.</a:t>
            </a:r>
            <a:endParaRPr lang="tr-TR" sz="3600" b="1" dirty="0"/>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6635080" cy="1354162"/>
          </a:xfrm>
        </p:spPr>
        <p:txBody>
          <a:bodyPr>
            <a:noAutofit/>
          </a:bodyPr>
          <a:lstStyle/>
          <a:p>
            <a:r>
              <a:rPr lang="tr-TR" sz="3200" b="1" dirty="0" smtClean="0"/>
              <a:t>ÖĞRENCİLERİN OLUMSUZ DAVRANIŞLARI VE UYGULANACAK YAPTIRIMLAR</a:t>
            </a:r>
            <a:endParaRPr lang="tr-TR" sz="3200" dirty="0"/>
          </a:p>
        </p:txBody>
      </p:sp>
      <p:sp>
        <p:nvSpPr>
          <p:cNvPr id="3" name="2 İçerik Yer Tutucusu"/>
          <p:cNvSpPr>
            <a:spLocks noGrp="1"/>
          </p:cNvSpPr>
          <p:nvPr>
            <p:ph idx="1"/>
          </p:nvPr>
        </p:nvSpPr>
        <p:spPr>
          <a:xfrm>
            <a:off x="467544" y="2204864"/>
            <a:ext cx="8229600" cy="4176464"/>
          </a:xfrm>
        </p:spPr>
        <p:txBody>
          <a:bodyPr>
            <a:normAutofit fontScale="77500" lnSpcReduction="20000"/>
          </a:bodyPr>
          <a:lstStyle/>
          <a:p>
            <a:pPr>
              <a:buNone/>
            </a:pPr>
            <a:r>
              <a:rPr lang="tr-TR" dirty="0" smtClean="0"/>
              <a:t>	</a:t>
            </a:r>
            <a:r>
              <a:rPr lang="tr-TR" sz="4100" b="1" dirty="0" smtClean="0"/>
              <a:t>c) Veli ile görüşme; </a:t>
            </a:r>
            <a:endParaRPr lang="tr-TR" sz="4700" b="1" dirty="0" smtClean="0"/>
          </a:p>
          <a:p>
            <a:pPr>
              <a:buNone/>
            </a:pPr>
            <a:r>
              <a:rPr lang="tr-TR" sz="4700" b="1" dirty="0"/>
              <a:t> </a:t>
            </a:r>
            <a:r>
              <a:rPr lang="tr-TR" sz="4700" b="1" dirty="0" smtClean="0"/>
              <a:t>   </a:t>
            </a:r>
            <a:r>
              <a:rPr lang="tr-TR" dirty="0" smtClean="0"/>
              <a:t>Öğretmen, öğrencinin bu olumsuz davranışları sürdürmesi hâlinde veliyi okula davet eder. Okul yöneticilerinden birinin ve varsa </a:t>
            </a:r>
            <a:r>
              <a:rPr lang="tr-TR" b="1" dirty="0" smtClean="0"/>
              <a:t>(Değişik ibare:RG-10/7/2019-30827) rehberlik öğretmenin de katılımı ile yapılan görüşmede, </a:t>
            </a:r>
            <a:r>
              <a:rPr lang="tr-TR" dirty="0" smtClean="0"/>
              <a:t>öğrencinin olumsuz davranışları ve uygulanabilecek yaptırımları veliye bildirilir. Velinin toplantıya gelmemesi durumunda tutanak tutulur. Bu aşamalardan sonra öğrencinin olumsuz davranışlarını sürdürmesi durumunda; öğretmen, yazılı belgelerin bulunduğu dosyayı hazırlayacağı raporla birlikte görüşülmek üzere öğrenci davranışlarını değerlendirme kuruluna verir.</a:t>
            </a:r>
            <a:endParaRPr lang="tr-TR" dirty="0"/>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6419056" cy="1354162"/>
          </a:xfrm>
        </p:spPr>
        <p:txBody>
          <a:bodyPr>
            <a:noAutofit/>
          </a:bodyPr>
          <a:lstStyle/>
          <a:p>
            <a:r>
              <a:rPr lang="tr-TR" sz="3200" b="1" dirty="0" smtClean="0"/>
              <a:t>ÖĞRENCİLERİN OLUMSUZ DAVRANIŞLARI VE UYGULANACAK YAPTIRIMLAR</a:t>
            </a:r>
            <a:endParaRPr lang="tr-TR" sz="3200" dirty="0"/>
          </a:p>
        </p:txBody>
      </p:sp>
      <p:sp>
        <p:nvSpPr>
          <p:cNvPr id="3" name="2 İçerik Yer Tutucusu"/>
          <p:cNvSpPr>
            <a:spLocks noGrp="1"/>
          </p:cNvSpPr>
          <p:nvPr>
            <p:ph idx="1"/>
          </p:nvPr>
        </p:nvSpPr>
        <p:spPr>
          <a:xfrm>
            <a:off x="395536" y="1844824"/>
            <a:ext cx="8229600" cy="4525963"/>
          </a:xfrm>
        </p:spPr>
        <p:txBody>
          <a:bodyPr>
            <a:normAutofit lnSpcReduction="10000"/>
          </a:bodyPr>
          <a:lstStyle/>
          <a:p>
            <a:pPr>
              <a:buNone/>
            </a:pPr>
            <a:r>
              <a:rPr lang="tr-TR" dirty="0" smtClean="0"/>
              <a:t>	(4)</a:t>
            </a:r>
            <a:r>
              <a:rPr lang="tr-TR" b="1" dirty="0" smtClean="0"/>
              <a:t>(Ek:RG-23/10/2014-29154) Kınama; öğrenciye, yaptırım gerektiren davranışta bulunduğunu ve tekrarından kaçınması</a:t>
            </a:r>
          </a:p>
          <a:p>
            <a:pPr>
              <a:buNone/>
            </a:pPr>
            <a:r>
              <a:rPr lang="tr-TR" dirty="0" smtClean="0"/>
              <a:t>	</a:t>
            </a:r>
            <a:r>
              <a:rPr lang="tr-TR" b="1" dirty="0" smtClean="0"/>
              <a:t>gerektiğinin</a:t>
            </a:r>
            <a:r>
              <a:rPr lang="tr-TR" dirty="0" smtClean="0"/>
              <a:t> okul yönetimince yazılı olarak bildirilmesidir.</a:t>
            </a:r>
          </a:p>
          <a:p>
            <a:pPr>
              <a:buNone/>
            </a:pPr>
            <a:r>
              <a:rPr lang="tr-TR" dirty="0" smtClean="0"/>
              <a:t>	(5) </a:t>
            </a:r>
            <a:r>
              <a:rPr lang="tr-TR" b="1" dirty="0" smtClean="0"/>
              <a:t>(Ek:RG-23/10/2014-29154) Okul değiştirme; öğrencinin, bir başka okulda öğrenimini sürdürmek üzere bulunduğu okuldan </a:t>
            </a:r>
            <a:r>
              <a:rPr lang="tr-TR" dirty="0" smtClean="0"/>
              <a:t>naklen gönderilmesidir.</a:t>
            </a:r>
          </a:p>
          <a:p>
            <a:endParaRPr lang="tr-TR" dirty="0"/>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5554960" cy="1143000"/>
          </a:xfrm>
        </p:spPr>
        <p:txBody>
          <a:bodyPr>
            <a:noAutofit/>
          </a:bodyPr>
          <a:lstStyle/>
          <a:p>
            <a:r>
              <a:rPr lang="tr-TR" sz="3600" b="1" dirty="0" smtClean="0"/>
              <a:t> A) UYARMA YAPTIRIMINI GEREKTİREN DAVRANIŞLAR</a:t>
            </a:r>
            <a:endParaRPr lang="tr-TR" sz="3600" dirty="0"/>
          </a:p>
        </p:txBody>
      </p:sp>
      <p:sp>
        <p:nvSpPr>
          <p:cNvPr id="3" name="2 İçerik Yer Tutucusu"/>
          <p:cNvSpPr>
            <a:spLocks noGrp="1"/>
          </p:cNvSpPr>
          <p:nvPr>
            <p:ph idx="1"/>
          </p:nvPr>
        </p:nvSpPr>
        <p:spPr>
          <a:xfrm>
            <a:off x="251520" y="1600200"/>
            <a:ext cx="8712968" cy="4997151"/>
          </a:xfrm>
        </p:spPr>
        <p:txBody>
          <a:bodyPr>
            <a:normAutofit fontScale="25000" lnSpcReduction="20000"/>
          </a:bodyPr>
          <a:lstStyle/>
          <a:p>
            <a:pPr>
              <a:buNone/>
            </a:pPr>
            <a:r>
              <a:rPr lang="tr-TR" b="1" dirty="0" smtClean="0"/>
              <a:t>	</a:t>
            </a:r>
            <a:r>
              <a:rPr lang="tr-TR" sz="8000" b="1" dirty="0" smtClean="0"/>
              <a:t>MADDE 55 – (1) Yaptırım gerektiren davranışlar aşağıda belirtilmiştir.</a:t>
            </a:r>
          </a:p>
          <a:p>
            <a:pPr>
              <a:buNone/>
            </a:pPr>
            <a:r>
              <a:rPr lang="tr-TR" sz="8000" dirty="0" smtClean="0"/>
              <a:t>	1) Derse ve diğer etkinliklere vaktinde gelmemek ve geçerli bir neden olmaksızın bu davranışı tekrar etmek,</a:t>
            </a:r>
          </a:p>
          <a:p>
            <a:pPr>
              <a:buNone/>
            </a:pPr>
            <a:r>
              <a:rPr lang="tr-TR" sz="8000" dirty="0" smtClean="0"/>
              <a:t>	2) Okula özürsüz devamsızlığını, özür bildirim formu ya da raporla  belgelendirmemek, bunu alışkanlık hâline getirmek, okul yönetimi tarafından verilen izin süresini özürsüz uzatmak,</a:t>
            </a:r>
          </a:p>
          <a:p>
            <a:pPr>
              <a:buNone/>
            </a:pPr>
            <a:r>
              <a:rPr lang="tr-TR" sz="8000" dirty="0" smtClean="0"/>
              <a:t>	3) Yatılı bölge ortaokullarında öğrenci dolaplarını amacı dışında kullanmak, yasaklanmış malzemeyi dolapta bulundurmak ve yönetime bilgi vermeden dolabını başka arkadaşına devretmek,</a:t>
            </a:r>
          </a:p>
          <a:p>
            <a:pPr>
              <a:buNone/>
            </a:pPr>
            <a:r>
              <a:rPr lang="tr-TR" sz="8000" dirty="0" smtClean="0"/>
              <a:t>	4) Okula, yönetimce yasaklanmış malzeme getirmek ve bunları kullanmak,</a:t>
            </a:r>
          </a:p>
          <a:p>
            <a:pPr>
              <a:buNone/>
            </a:pPr>
            <a:r>
              <a:rPr lang="tr-TR" sz="8000" dirty="0" smtClean="0"/>
              <a:t>	5) Yalan söylemek,</a:t>
            </a:r>
          </a:p>
          <a:p>
            <a:pPr>
              <a:buNone/>
            </a:pPr>
            <a:r>
              <a:rPr lang="tr-TR" sz="8000" dirty="0" smtClean="0"/>
              <a:t>	6) Duvarları, sıraları ve okul çevresini kirletmek,</a:t>
            </a:r>
          </a:p>
          <a:p>
            <a:pPr>
              <a:buNone/>
            </a:pPr>
            <a:r>
              <a:rPr lang="tr-TR" sz="8000" dirty="0" smtClean="0"/>
              <a:t>	7) Görgü kurallarına uymamak,</a:t>
            </a:r>
          </a:p>
          <a:p>
            <a:pPr>
              <a:buNone/>
            </a:pPr>
            <a:r>
              <a:rPr lang="tr-TR" sz="8000" dirty="0" smtClean="0"/>
              <a:t>	8) Okul kütüphanesinden veya laboratuarlardan aldığı kitap, araç, gereç ve malzemeyi zamanında teslim etmemek veya geri vermemek,</a:t>
            </a:r>
          </a:p>
          <a:p>
            <a:pPr>
              <a:buNone/>
            </a:pPr>
            <a:r>
              <a:rPr lang="tr-TR" sz="8000" dirty="0" smtClean="0"/>
              <a:t>	9) Derslerde cep telefonunu açık bulundurmak.</a:t>
            </a:r>
          </a:p>
          <a:p>
            <a:pPr>
              <a:buNone/>
            </a:pPr>
            <a:r>
              <a:rPr lang="tr-TR" sz="8000" dirty="0" smtClean="0"/>
              <a:t>	10) </a:t>
            </a:r>
            <a:r>
              <a:rPr lang="tr-TR" sz="8000" b="1" dirty="0" smtClean="0"/>
              <a:t>(Ek:RG-10/7/2019-30827) Kılık ve kıyafetle ilgili kurallara uymamak.</a:t>
            </a:r>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6707088" cy="1143000"/>
          </a:xfrm>
        </p:spPr>
        <p:txBody>
          <a:bodyPr>
            <a:normAutofit fontScale="90000"/>
          </a:bodyPr>
          <a:lstStyle/>
          <a:p>
            <a:r>
              <a:rPr lang="tr-TR" sz="4000" b="1" dirty="0" smtClean="0"/>
              <a:t>B) KINAMA YAPTIRIMINI GEREKTİREN DAVRANIŞLAR</a:t>
            </a:r>
            <a:r>
              <a:rPr lang="tr-TR" dirty="0" smtClean="0"/>
              <a:t>:</a:t>
            </a:r>
            <a:endParaRPr lang="tr-TR" dirty="0"/>
          </a:p>
        </p:txBody>
      </p:sp>
      <p:sp>
        <p:nvSpPr>
          <p:cNvPr id="3" name="2 İçerik Yer Tutucusu"/>
          <p:cNvSpPr>
            <a:spLocks noGrp="1"/>
          </p:cNvSpPr>
          <p:nvPr>
            <p:ph idx="1"/>
          </p:nvPr>
        </p:nvSpPr>
        <p:spPr>
          <a:xfrm>
            <a:off x="323528" y="1484784"/>
            <a:ext cx="8640960" cy="5040560"/>
          </a:xfrm>
        </p:spPr>
        <p:txBody>
          <a:bodyPr>
            <a:normAutofit fontScale="32500" lnSpcReduction="20000"/>
          </a:bodyPr>
          <a:lstStyle/>
          <a:p>
            <a:pPr>
              <a:buNone/>
            </a:pPr>
            <a:r>
              <a:rPr lang="tr-TR" sz="4300" dirty="0" smtClean="0"/>
              <a:t>	</a:t>
            </a:r>
            <a:r>
              <a:rPr lang="tr-TR" sz="5500" dirty="0" smtClean="0"/>
              <a:t>1) Yöneticilere, öğretmenlere, görevlilere ve arkadaşlarına kaba ve saygısız davranmak,</a:t>
            </a:r>
          </a:p>
          <a:p>
            <a:pPr>
              <a:buNone/>
            </a:pPr>
            <a:r>
              <a:rPr lang="tr-TR" sz="5500" dirty="0" smtClean="0"/>
              <a:t>	2) Okulun kurallarını dikkate almayarak kuralları ve ders ortamını bozmak, ders ve ders dışı etkinliklerin yapılmasını engellemek,</a:t>
            </a:r>
          </a:p>
          <a:p>
            <a:pPr>
              <a:buNone/>
            </a:pPr>
            <a:r>
              <a:rPr lang="tr-TR" sz="5500" dirty="0" smtClean="0"/>
              <a:t>	3) Okul yönetimini yanlış bilgilendirmek, yalan söylemeyi alışkanlık hâline geliştirmek,</a:t>
            </a:r>
          </a:p>
          <a:p>
            <a:pPr>
              <a:buNone/>
            </a:pPr>
            <a:r>
              <a:rPr lang="tr-TR" sz="5500" dirty="0" smtClean="0"/>
              <a:t>	4) Okulda bulunduğu hâlde törenlere özürsüz olarak katılmamak ve törenlerde uygun olmayan davranışlarda bulunmak,</a:t>
            </a:r>
          </a:p>
          <a:p>
            <a:pPr>
              <a:buNone/>
            </a:pPr>
            <a:r>
              <a:rPr lang="tr-TR" sz="5500" dirty="0" smtClean="0"/>
              <a:t>	5) Okulda ya da okul dışında sigara içmek,</a:t>
            </a:r>
          </a:p>
          <a:p>
            <a:pPr>
              <a:buNone/>
            </a:pPr>
            <a:r>
              <a:rPr lang="tr-TR" sz="5500" dirty="0" smtClean="0"/>
              <a:t>	6) Resmî evrakta değişiklik yapmak,</a:t>
            </a:r>
          </a:p>
          <a:p>
            <a:pPr>
              <a:buNone/>
            </a:pPr>
            <a:r>
              <a:rPr lang="tr-TR" sz="5500" dirty="0" smtClean="0"/>
              <a:t>	7) Okulda kavga etmek,</a:t>
            </a:r>
          </a:p>
          <a:p>
            <a:pPr>
              <a:buNone/>
            </a:pPr>
            <a:r>
              <a:rPr lang="tr-TR" sz="5500" dirty="0" smtClean="0"/>
              <a:t>	8) </a:t>
            </a:r>
            <a:r>
              <a:rPr lang="tr-TR" sz="5500" b="1" dirty="0" smtClean="0"/>
              <a:t>(Değişik:RG-10/7/2019-30827) Bilişim araçları ya da sosyal medya kanalıyla kişilik haklarını ihlal edecek şekilde izinsiz ses ya da görüntü kaydetmek veya yayınlamak</a:t>
            </a:r>
            <a:r>
              <a:rPr lang="tr-TR" sz="5500" dirty="0" smtClean="0"/>
              <a:t>.</a:t>
            </a:r>
          </a:p>
          <a:p>
            <a:pPr>
              <a:buNone/>
            </a:pPr>
            <a:r>
              <a:rPr lang="tr-TR" sz="5500" dirty="0" smtClean="0"/>
              <a:t>	9) Başkasının malını haberi olmadan almak,</a:t>
            </a:r>
          </a:p>
          <a:p>
            <a:pPr>
              <a:buNone/>
            </a:pPr>
            <a:r>
              <a:rPr lang="tr-TR" sz="5500" dirty="0" smtClean="0"/>
              <a:t>	10) Okulun ve öğrencilerin eşya, araç ve gerecine kasıtlı olarak zarar vermek,</a:t>
            </a:r>
          </a:p>
          <a:p>
            <a:pPr>
              <a:buNone/>
            </a:pPr>
            <a:r>
              <a:rPr lang="tr-TR" sz="5500" dirty="0" smtClean="0"/>
              <a:t>	11) </a:t>
            </a:r>
            <a:r>
              <a:rPr lang="tr-TR" sz="5500" b="1" dirty="0" smtClean="0"/>
              <a:t>(Değişik:RG-10/7/2019-30827) Kılık ve kıyafetle ilgili kurallara uymamakta ısrar etmek.</a:t>
            </a:r>
          </a:p>
          <a:p>
            <a:pPr>
              <a:buNone/>
            </a:pPr>
            <a:r>
              <a:rPr lang="tr-TR" sz="5500" dirty="0" smtClean="0"/>
              <a:t>	12) Okul ile ilgili mekân ve malzemeyi izinsiz ve eğitimin amaçları dışında kullanmak,</a:t>
            </a:r>
          </a:p>
          <a:p>
            <a:pPr>
              <a:buNone/>
            </a:pPr>
            <a:r>
              <a:rPr lang="tr-TR" sz="5500" dirty="0" smtClean="0"/>
              <a:t>	13) Yatılı bölge ortaokullarında, izinsiz olarak okulu terk etmek ve gece dışarıda kalmak,</a:t>
            </a:r>
          </a:p>
          <a:p>
            <a:pPr>
              <a:buNone/>
            </a:pPr>
            <a:r>
              <a:rPr lang="tr-TR" sz="5500" dirty="0" smtClean="0"/>
              <a:t>	14) Sınavda kopya çekmek veya kopya vermek.</a:t>
            </a:r>
          </a:p>
        </p:txBody>
      </p:sp>
      <p:pic>
        <p:nvPicPr>
          <p:cNvPr id="5"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60648"/>
            <a:ext cx="6696744" cy="1152128"/>
          </a:xfrm>
        </p:spPr>
        <p:txBody>
          <a:bodyPr>
            <a:noAutofit/>
          </a:bodyPr>
          <a:lstStyle/>
          <a:p>
            <a:r>
              <a:rPr lang="tr-TR" sz="3600" b="1" dirty="0" smtClean="0"/>
              <a:t>C) OKUL DEĞİŞTİRME YAPTIRIMINI GEREKTİREN DAVRANIŞLAR</a:t>
            </a:r>
            <a:r>
              <a:rPr lang="tr-TR" sz="4000" b="1" dirty="0" smtClean="0"/>
              <a:t>:</a:t>
            </a:r>
            <a:endParaRPr lang="tr-TR" sz="4800" b="1" dirty="0"/>
          </a:p>
        </p:txBody>
      </p:sp>
      <p:sp>
        <p:nvSpPr>
          <p:cNvPr id="3" name="2 İçerik Yer Tutucusu"/>
          <p:cNvSpPr>
            <a:spLocks noGrp="1"/>
          </p:cNvSpPr>
          <p:nvPr>
            <p:ph idx="1"/>
          </p:nvPr>
        </p:nvSpPr>
        <p:spPr>
          <a:xfrm>
            <a:off x="457200" y="1600200"/>
            <a:ext cx="8435280" cy="5069160"/>
          </a:xfrm>
        </p:spPr>
        <p:txBody>
          <a:bodyPr>
            <a:noAutofit/>
          </a:bodyPr>
          <a:lstStyle/>
          <a:p>
            <a:pPr>
              <a:buNone/>
            </a:pPr>
            <a:r>
              <a:rPr lang="tr-TR" sz="1200" dirty="0" smtClean="0"/>
              <a:t>	</a:t>
            </a:r>
            <a:r>
              <a:rPr lang="tr-TR" sz="1800" dirty="0" smtClean="0"/>
              <a:t>1) Anayasanın başlangıcında belirtilen temel ilkelere dayalı millî, demokratik, lâik, sosyal ve hukuk devlet niteliklerine aykırı davranışlarda bulunmak veya başkalarını da bu tür davranışlara zorlamak,</a:t>
            </a:r>
          </a:p>
          <a:p>
            <a:pPr>
              <a:buNone/>
            </a:pPr>
            <a:r>
              <a:rPr lang="tr-TR" sz="1800" dirty="0" smtClean="0"/>
              <a:t>	2) Sarkıntılık, hakaret, iftira, tehdit ve taciz etmek veya başkalarını bu gibi davranışlara kışkırtmak,</a:t>
            </a:r>
          </a:p>
          <a:p>
            <a:pPr>
              <a:buNone/>
            </a:pPr>
            <a:r>
              <a:rPr lang="tr-TR" sz="1800" dirty="0" smtClean="0"/>
              <a:t>	3) Okula yaralayıcı, öldürücü aletler getirmek ve bunları bulundurmak,</a:t>
            </a:r>
          </a:p>
          <a:p>
            <a:pPr>
              <a:buNone/>
            </a:pPr>
            <a:r>
              <a:rPr lang="tr-TR" sz="1800" dirty="0" smtClean="0"/>
              <a:t>	4) Okul ve çevresinde kasıtlı olarak yangın çıkarmak,</a:t>
            </a:r>
          </a:p>
          <a:p>
            <a:pPr>
              <a:buNone/>
            </a:pPr>
            <a:r>
              <a:rPr lang="tr-TR" sz="1800" dirty="0" smtClean="0"/>
              <a:t>	5) Okul ile ilgili mekân ve malzemeyi izinsiz ve eğitim amaçları dışında kullanmayı alışkanlık hâline getirmek,</a:t>
            </a:r>
          </a:p>
          <a:p>
            <a:pPr>
              <a:buNone/>
            </a:pPr>
            <a:r>
              <a:rPr lang="tr-TR" sz="1800" dirty="0" smtClean="0"/>
              <a:t>	6) Okul içinde ve dışında; siyasi parti ve sendikaların propagandasını yapmak ve bunlarla ilgili eylemlere katılmak,</a:t>
            </a:r>
          </a:p>
          <a:p>
            <a:pPr>
              <a:buNone/>
            </a:pPr>
            <a:r>
              <a:rPr lang="tr-TR" sz="1800" dirty="0" smtClean="0"/>
              <a:t>	7) Herhangi bir kurum ve örgüt adına yardım ve para toplamak,</a:t>
            </a:r>
          </a:p>
          <a:p>
            <a:pPr>
              <a:buNone/>
            </a:pPr>
            <a:r>
              <a:rPr lang="tr-TR" sz="1800" dirty="0" smtClean="0"/>
              <a:t>	8) Kişi veya grupları dil, ırk, cinsiyet, siyasi düşünce ve inançlarına göre ayırmak, kınamak, kötülemek ve bu tür eylemlere katılmak,</a:t>
            </a:r>
          </a:p>
          <a:p>
            <a:pPr>
              <a:buNone/>
            </a:pPr>
            <a:r>
              <a:rPr lang="tr-TR" sz="1800" dirty="0" smtClean="0"/>
              <a:t>	9) Başkasının malına zarar vermek, haberi olmadan almayı alışkanlık hâline getirmek,</a:t>
            </a:r>
            <a:endParaRPr lang="tr-TR" sz="1200" dirty="0" smtClean="0"/>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0"/>
            <a:ext cx="8229600" cy="4925144"/>
          </a:xfrm>
        </p:spPr>
        <p:txBody>
          <a:bodyPr>
            <a:normAutofit fontScale="47500" lnSpcReduction="20000"/>
          </a:bodyPr>
          <a:lstStyle/>
          <a:p>
            <a:pPr>
              <a:buNone/>
            </a:pPr>
            <a:r>
              <a:rPr lang="tr-TR" dirty="0" smtClean="0"/>
              <a:t>	</a:t>
            </a:r>
            <a:r>
              <a:rPr lang="tr-TR" sz="4200" dirty="0" smtClean="0"/>
              <a:t>10) Okulun bina, eklen􀆟 ve donanımlarını, taşınır ve taşınmaz mallarını kasıtlı olarak tahrip etmeyi alışkanlık hâline getirmek,</a:t>
            </a:r>
          </a:p>
          <a:p>
            <a:pPr>
              <a:buNone/>
            </a:pPr>
            <a:r>
              <a:rPr lang="tr-TR" sz="4200" dirty="0" smtClean="0"/>
              <a:t>	11) Okula, derslere, sınavlara girilmesine, derslerin ve sınavların sağlıklı yapılmasına engel olmak,</a:t>
            </a:r>
          </a:p>
          <a:p>
            <a:pPr>
              <a:buNone/>
            </a:pPr>
            <a:r>
              <a:rPr lang="tr-TR" sz="4200" dirty="0" smtClean="0"/>
              <a:t>	12) Okul içinde ve dışında okul yöneticilerine, öğretmenlere ve diğer personele ve arkadaşlarına şiddet uygulamak ve saldırıda</a:t>
            </a:r>
          </a:p>
          <a:p>
            <a:pPr>
              <a:buNone/>
            </a:pPr>
            <a:r>
              <a:rPr lang="tr-TR" sz="4200" dirty="0" smtClean="0"/>
              <a:t>	bulunmak, bu gibi hareketleri düzenlemek veya kışkırtmak,</a:t>
            </a:r>
          </a:p>
          <a:p>
            <a:pPr>
              <a:buNone/>
            </a:pPr>
            <a:r>
              <a:rPr lang="tr-TR" sz="4200" dirty="0" smtClean="0"/>
              <a:t>	13) Yatılı bölge ortaokullarında, gece izinsiz olarak dışarıda kalmayı alışkanlık hâline getirmek,</a:t>
            </a:r>
          </a:p>
          <a:p>
            <a:pPr>
              <a:buNone/>
            </a:pPr>
            <a:r>
              <a:rPr lang="tr-TR" sz="4200" dirty="0" smtClean="0"/>
              <a:t>	14) Okul ile ilişiği olmayan kişileri okulda veya okula ait yerlerde barındırmak,</a:t>
            </a:r>
          </a:p>
          <a:p>
            <a:pPr>
              <a:buNone/>
            </a:pPr>
            <a:r>
              <a:rPr lang="tr-TR" sz="4200" dirty="0" smtClean="0"/>
              <a:t>	15) Kendi yerine başkasının sınava girmesini sağlamak, başkasının yerine sınava girmek,</a:t>
            </a:r>
          </a:p>
          <a:p>
            <a:pPr>
              <a:buNone/>
            </a:pPr>
            <a:r>
              <a:rPr lang="tr-TR" sz="4200" dirty="0" smtClean="0"/>
              <a:t>	16) Alkol veya bağımlılık yapan maddeleri kullanmak veya başkalarını kullanmaya teşvik etmek,</a:t>
            </a:r>
          </a:p>
          <a:p>
            <a:pPr>
              <a:buNone/>
            </a:pPr>
            <a:r>
              <a:rPr lang="tr-TR" sz="4200" dirty="0" smtClean="0"/>
              <a:t>	17) </a:t>
            </a:r>
            <a:r>
              <a:rPr lang="tr-TR" sz="4200" b="1" dirty="0" smtClean="0"/>
              <a:t>(Mülga:RG-10/7/2019-30827)</a:t>
            </a:r>
          </a:p>
        </p:txBody>
      </p:sp>
      <p:sp>
        <p:nvSpPr>
          <p:cNvPr id="4" name="3 Başlık"/>
          <p:cNvSpPr>
            <a:spLocks noGrp="1"/>
          </p:cNvSpPr>
          <p:nvPr>
            <p:ph type="title"/>
          </p:nvPr>
        </p:nvSpPr>
        <p:spPr>
          <a:xfrm>
            <a:off x="457200" y="274638"/>
            <a:ext cx="6707088" cy="1282154"/>
          </a:xfrm>
        </p:spPr>
        <p:txBody>
          <a:bodyPr>
            <a:normAutofit/>
          </a:bodyPr>
          <a:lstStyle/>
          <a:p>
            <a:r>
              <a:rPr lang="tr-TR" sz="3600" b="1" dirty="0" smtClean="0"/>
              <a:t>C) OKUL DEĞİŞTİRME YAPTIRIMINI GEREKTİREN DAVRANIŞLAR</a:t>
            </a:r>
            <a:r>
              <a:rPr lang="tr-TR" sz="4000" b="1" dirty="0" smtClean="0"/>
              <a:t>:</a:t>
            </a:r>
            <a:endParaRPr lang="tr-TR" sz="3600" dirty="0"/>
          </a:p>
        </p:txBody>
      </p:sp>
      <p:pic>
        <p:nvPicPr>
          <p:cNvPr id="5"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5770984" cy="1143000"/>
          </a:xfrm>
        </p:spPr>
        <p:txBody>
          <a:bodyPr>
            <a:noAutofit/>
          </a:bodyPr>
          <a:lstStyle/>
          <a:p>
            <a:r>
              <a:rPr lang="tr-TR" sz="3200" b="1" dirty="0" smtClean="0"/>
              <a:t>YAPTIRIM TAKDİRİNDE DİKKAT EDİLECEK HUSUSLAR</a:t>
            </a:r>
            <a:endParaRPr lang="tr-TR" sz="3200" dirty="0"/>
          </a:p>
        </p:txBody>
      </p:sp>
      <p:sp>
        <p:nvSpPr>
          <p:cNvPr id="3" name="2 İçerik Yer Tutucusu"/>
          <p:cNvSpPr>
            <a:spLocks noGrp="1"/>
          </p:cNvSpPr>
          <p:nvPr>
            <p:ph idx="1"/>
          </p:nvPr>
        </p:nvSpPr>
        <p:spPr/>
        <p:txBody>
          <a:bodyPr>
            <a:normAutofit fontScale="40000" lnSpcReduction="20000"/>
          </a:bodyPr>
          <a:lstStyle/>
          <a:p>
            <a:pPr>
              <a:buNone/>
            </a:pPr>
            <a:r>
              <a:rPr lang="tr-TR" sz="4000" b="1" dirty="0" smtClean="0"/>
              <a:t>	MADDE 56 – (1) Yaptırım takdir edilmesinde öğrencinin;</a:t>
            </a:r>
          </a:p>
          <a:p>
            <a:pPr>
              <a:buNone/>
            </a:pPr>
            <a:r>
              <a:rPr lang="tr-TR" sz="4000" dirty="0" smtClean="0"/>
              <a:t>	a) Davranışın niteliği, önemi ve ne gibi şartlarda gerçekleş􀆟</a:t>
            </a:r>
            <a:r>
              <a:rPr lang="tr-TR" sz="4000" dirty="0" err="1" smtClean="0"/>
              <a:t>ği</a:t>
            </a:r>
            <a:r>
              <a:rPr lang="tr-TR" sz="4000" dirty="0" smtClean="0"/>
              <a:t>, o andaki psikolojik durumu ve kişisel özellikleri,</a:t>
            </a:r>
          </a:p>
          <a:p>
            <a:pPr>
              <a:buNone/>
            </a:pPr>
            <a:r>
              <a:rPr lang="tr-TR" sz="4000" dirty="0" smtClean="0"/>
              <a:t>	</a:t>
            </a:r>
            <a:r>
              <a:rPr lang="da-DK" sz="4000" dirty="0" smtClean="0"/>
              <a:t>b) Okul içinde ve dışındaki genel durumu,</a:t>
            </a:r>
          </a:p>
          <a:p>
            <a:pPr>
              <a:buNone/>
            </a:pPr>
            <a:r>
              <a:rPr lang="tr-TR" sz="4000" dirty="0" smtClean="0"/>
              <a:t>	</a:t>
            </a:r>
            <a:r>
              <a:rPr lang="es-ES" sz="4000" dirty="0" smtClean="0"/>
              <a:t>c) Yaş ve cinsiye􀆟,</a:t>
            </a:r>
          </a:p>
          <a:p>
            <a:pPr>
              <a:buNone/>
            </a:pPr>
            <a:r>
              <a:rPr lang="tr-TR" sz="4000" dirty="0" smtClean="0"/>
              <a:t>	ç) Derslerdeki ilgi ve başarısı,</a:t>
            </a:r>
          </a:p>
          <a:p>
            <a:pPr>
              <a:buNone/>
            </a:pPr>
            <a:r>
              <a:rPr lang="tr-TR" sz="4000" dirty="0" smtClean="0"/>
              <a:t>	d) Okuldaki sosyal ve kültürel faaliyetlere katılım ve başarı durumu,</a:t>
            </a:r>
          </a:p>
          <a:p>
            <a:pPr>
              <a:buNone/>
            </a:pPr>
            <a:r>
              <a:rPr lang="tr-TR" sz="4000" dirty="0" smtClean="0"/>
              <a:t>	e) Aynı eğitim ve öğretim yılı içinde daha önce yaptırım uygulanıp uygulanmadığına dikkat edilir.</a:t>
            </a:r>
          </a:p>
          <a:p>
            <a:pPr>
              <a:buNone/>
            </a:pPr>
            <a:r>
              <a:rPr lang="tr-TR" sz="4000" dirty="0" smtClean="0"/>
              <a:t>	(2) Öğrenciye 3/7/2005 tarihli ve 5395 sayılı Çocuk Koruma Kanunu hükümleri göz önünde bulundurularak olumsuz davranışına uygun yaptırım veya bir alt yaptırım takdir edilebilir.</a:t>
            </a:r>
          </a:p>
          <a:p>
            <a:pPr>
              <a:buNone/>
            </a:pPr>
            <a:r>
              <a:rPr lang="tr-TR" sz="4000" dirty="0" smtClean="0"/>
              <a:t>	(3) Tutuklu veya gözetim altında bulunan öğrencilerin savunmaları, il/ilçe millî eğitim müdürlüklerince ilgili makamlara müracaat edilerek alınır.</a:t>
            </a:r>
          </a:p>
          <a:p>
            <a:pPr>
              <a:buNone/>
            </a:pPr>
            <a:r>
              <a:rPr lang="tr-TR" sz="4000" dirty="0" smtClean="0"/>
              <a:t>	(4) Uyarma ve kınama yaptırımı, öğrenci davranışlarını değerlendirme kurulu tarafından verilir.</a:t>
            </a:r>
          </a:p>
          <a:p>
            <a:pPr>
              <a:buNone/>
            </a:pPr>
            <a:r>
              <a:rPr lang="tr-TR" sz="4000" dirty="0" smtClean="0"/>
              <a:t>	(5) </a:t>
            </a:r>
            <a:r>
              <a:rPr lang="tr-TR" sz="4000" b="1" dirty="0" smtClean="0"/>
              <a:t>(Değişik:RG-10/7/2019-30827) Aynı olumsuz davranışın o eğitim ve öğretim yılı içinde tekrarı hâlinde bir üst yaptırım </a:t>
            </a:r>
            <a:r>
              <a:rPr lang="tr-TR" sz="4000" dirty="0" smtClean="0"/>
              <a:t>uygulanır.</a:t>
            </a:r>
          </a:p>
          <a:p>
            <a:pPr>
              <a:buNone/>
            </a:pPr>
            <a:r>
              <a:rPr lang="tr-TR" sz="4000" dirty="0" smtClean="0"/>
              <a:t>	(6) Uyarma ve kınama yaptırımı okul müdürünün, okul değiştirme yaptırımı ise ilçe öğrenci davranışlarını değerlendirme kurulunun onayından sonra uygulanır.</a:t>
            </a:r>
          </a:p>
          <a:p>
            <a:endParaRPr lang="tr-TR" dirty="0"/>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5915000" cy="1143000"/>
          </a:xfrm>
        </p:spPr>
        <p:txBody>
          <a:bodyPr>
            <a:noAutofit/>
          </a:bodyPr>
          <a:lstStyle/>
          <a:p>
            <a:r>
              <a:rPr lang="tr-TR" sz="3600" b="1" dirty="0" smtClean="0"/>
              <a:t>YAPTIRIM TAKDİRİNDE DİKKAT EDİLECEK HUSUSLAR</a:t>
            </a:r>
            <a:endParaRPr lang="tr-TR" sz="3600" dirty="0"/>
          </a:p>
        </p:txBody>
      </p:sp>
      <p:sp>
        <p:nvSpPr>
          <p:cNvPr id="3" name="2 İçerik Yer Tutucusu"/>
          <p:cNvSpPr>
            <a:spLocks noGrp="1"/>
          </p:cNvSpPr>
          <p:nvPr>
            <p:ph idx="1"/>
          </p:nvPr>
        </p:nvSpPr>
        <p:spPr>
          <a:xfrm>
            <a:off x="179512" y="1556792"/>
            <a:ext cx="8712968" cy="4853136"/>
          </a:xfrm>
        </p:spPr>
        <p:txBody>
          <a:bodyPr>
            <a:normAutofit fontScale="32500" lnSpcReduction="20000"/>
          </a:bodyPr>
          <a:lstStyle/>
          <a:p>
            <a:pPr>
              <a:buNone/>
            </a:pPr>
            <a:r>
              <a:rPr lang="tr-TR" sz="5200" dirty="0" smtClean="0"/>
              <a:t>	(</a:t>
            </a:r>
            <a:r>
              <a:rPr lang="tr-TR" sz="5500" dirty="0" smtClean="0"/>
              <a:t>7) Okul değiştirme yaptırımı uygulanan öğrenciye yerleşim biriminde </a:t>
            </a:r>
            <a:r>
              <a:rPr lang="tr-TR" sz="5500" b="1" dirty="0" smtClean="0"/>
              <a:t>(Değişik ibare:RG-25/6/2015-29397) aynı türde nakil </a:t>
            </a:r>
            <a:r>
              <a:rPr lang="tr-TR" sz="5500" dirty="0" smtClean="0"/>
              <a:t>gidebileceği başka bir ortaokul olmadığı takdirde kınama yaptırımı uygulanır.</a:t>
            </a:r>
          </a:p>
          <a:p>
            <a:pPr>
              <a:buNone/>
            </a:pPr>
            <a:r>
              <a:rPr lang="tr-TR" sz="5500" dirty="0" smtClean="0"/>
              <a:t>	(8) Okul değiştirme yaptırımı uygulanan öğrenci, ilgili okul müdürlüğü ve il/ilçe millî eğitim müdürlüğünün olumlu görüşlerinin alınması şartıyla eğitim ve öğretim yılı sonunda önceki okuluna dönebilir.</a:t>
            </a:r>
          </a:p>
          <a:p>
            <a:pPr>
              <a:buNone/>
            </a:pPr>
            <a:r>
              <a:rPr lang="tr-TR" sz="5500" dirty="0" smtClean="0"/>
              <a:t>	(9) İlçe öğrenci davranışlarını değerlendirme kurulunda görüşülmesi gereken dosyalar en geç bir hafta içinde bu kurula gönderilir.</a:t>
            </a:r>
          </a:p>
          <a:p>
            <a:pPr>
              <a:buNone/>
            </a:pPr>
            <a:r>
              <a:rPr lang="tr-TR" sz="5500" dirty="0" smtClean="0"/>
              <a:t>	(10) </a:t>
            </a:r>
            <a:r>
              <a:rPr lang="tr-TR" sz="5500" b="1" dirty="0" smtClean="0"/>
              <a:t>(Değişik:RG-10/7/2019-30827) Kınama ve okul değiştirme yaptırımlarından birini alan öğrenciye o eğitim ve öğretim yılı </a:t>
            </a:r>
            <a:r>
              <a:rPr lang="tr-TR" sz="5500" dirty="0" smtClean="0"/>
              <a:t>içinde teşekkür ve takdir belgesi verilmez.</a:t>
            </a:r>
          </a:p>
          <a:p>
            <a:pPr>
              <a:buNone/>
            </a:pPr>
            <a:r>
              <a:rPr lang="tr-TR" sz="5500" dirty="0" smtClean="0"/>
              <a:t>	(11) Öğrenci velisi, öğrenci hakkında verilen kararlara karşı tebliğ tarihinden itibaren beş iş günü içinde okul müdürlüğüne itirazda bulunabilir.</a:t>
            </a:r>
          </a:p>
          <a:p>
            <a:pPr>
              <a:buNone/>
            </a:pPr>
            <a:r>
              <a:rPr lang="tr-TR" sz="5500" dirty="0" smtClean="0"/>
              <a:t>	(12) Okul müdürü, okul değiştirme yaptırımı ile ilgili itiraz dilekçesini ve dilekçede belirtilen itiraz gerekçeleri hakkındaki görüşlerini, bu Yönetmeliğin </a:t>
            </a:r>
            <a:r>
              <a:rPr lang="tr-TR" sz="5500" b="1" dirty="0" smtClean="0"/>
              <a:t>(Değişik ibare:RG-23/10/2014-29154) 61 inci maddesindeki belgeler ile birlikte dilekçenin okul  </a:t>
            </a:r>
            <a:r>
              <a:rPr lang="tr-TR" sz="5500" dirty="0" smtClean="0"/>
              <a:t>yönetimine verildiği tarihten itibaren beş iş günü içinde ilçe öğrenci davranışlarını değerlendirme kuruluna gönderir. İtiraz işlemleri sonuçlanıncaya kadar yaptırım uygulanmaz.</a:t>
            </a:r>
          </a:p>
          <a:p>
            <a:pPr>
              <a:buNone/>
            </a:pPr>
            <a:r>
              <a:rPr lang="tr-TR" sz="5500" dirty="0" smtClean="0"/>
              <a:t>	(13) Yaptırımlar, e-Okul sistemindeki öğrenci bilgileri bölümüne işlenir.</a:t>
            </a:r>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lgn="ctr">
              <a:buNone/>
            </a:pPr>
            <a:endParaRPr lang="tr-TR" sz="3600" dirty="0" smtClean="0"/>
          </a:p>
          <a:p>
            <a:pPr algn="ctr">
              <a:buNone/>
            </a:pPr>
            <a:r>
              <a:rPr lang="tr-TR" sz="4000" b="1" dirty="0" smtClean="0">
                <a:solidFill>
                  <a:srgbClr val="FF0000"/>
                </a:solidFill>
              </a:rPr>
              <a:t>DİNLEDİĞİNİZ İÇİN TEŞEKKÜR EDERİM.</a:t>
            </a:r>
          </a:p>
          <a:p>
            <a:pPr algn="ctr">
              <a:buNone/>
            </a:pPr>
            <a:endParaRPr lang="tr-TR" sz="3600" dirty="0"/>
          </a:p>
          <a:p>
            <a:pPr algn="ctr">
              <a:buNone/>
            </a:pPr>
            <a:r>
              <a:rPr lang="tr-TR" sz="3600" b="1" dirty="0" smtClean="0">
                <a:solidFill>
                  <a:srgbClr val="00B0F0"/>
                </a:solidFill>
              </a:rPr>
              <a:t>ERCAN AKGÜL</a:t>
            </a:r>
          </a:p>
          <a:p>
            <a:pPr algn="ctr">
              <a:buNone/>
            </a:pPr>
            <a:r>
              <a:rPr lang="tr-TR" sz="3600" b="1" dirty="0" smtClean="0">
                <a:solidFill>
                  <a:srgbClr val="00B0F0"/>
                </a:solidFill>
              </a:rPr>
              <a:t>ANITTEPE ORTAOKULU </a:t>
            </a:r>
          </a:p>
          <a:p>
            <a:pPr algn="ctr">
              <a:buNone/>
            </a:pPr>
            <a:r>
              <a:rPr lang="tr-TR" sz="3600" b="1" dirty="0" smtClean="0">
                <a:solidFill>
                  <a:srgbClr val="00B0F0"/>
                </a:solidFill>
              </a:rPr>
              <a:t>REHBERLİK ÖĞRETMENİ</a:t>
            </a:r>
            <a:endParaRPr lang="tr-TR" sz="3600" b="1" dirty="0">
              <a:solidFill>
                <a:srgbClr val="00B0F0"/>
              </a:solidFill>
            </a:endParaRPr>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3779912" y="332656"/>
            <a:ext cx="1466850" cy="11430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6275040" cy="1143000"/>
          </a:xfrm>
        </p:spPr>
        <p:txBody>
          <a:bodyPr>
            <a:normAutofit fontScale="90000"/>
          </a:bodyPr>
          <a:lstStyle/>
          <a:p>
            <a:r>
              <a:rPr lang="tr-TR" b="1" dirty="0" smtClean="0">
                <a:solidFill>
                  <a:schemeClr val="tx1">
                    <a:lumMod val="95000"/>
                    <a:lumOff val="5000"/>
                  </a:schemeClr>
                </a:solidFill>
              </a:rPr>
              <a:t>DEVAM, DEVAMSIZLIĞIN İZLENMESİ VE İZİN VERME</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 </a:t>
            </a:r>
            <a:r>
              <a:rPr lang="tr-TR" sz="4300" dirty="0" smtClean="0"/>
              <a:t>b) </a:t>
            </a:r>
            <a:r>
              <a:rPr lang="tr-TR" sz="4300" b="1" dirty="0" smtClean="0"/>
              <a:t>(Değişik:RG-10/7/2019-30827) Bir derse girdiği hâlde bir veya daha fazla derse özürsüz olarak girmeyen </a:t>
            </a:r>
            <a:r>
              <a:rPr lang="tr-TR" sz="4300" b="1" dirty="0" smtClean="0"/>
              <a:t>öğrencinin </a:t>
            </a:r>
            <a:r>
              <a:rPr lang="tr-TR" sz="4300" dirty="0" smtClean="0"/>
              <a:t>durumunu </a:t>
            </a:r>
            <a:r>
              <a:rPr lang="tr-TR" sz="4300" dirty="0" smtClean="0"/>
              <a:t>ders öğretmeni okul yönetimine, okul yönetimi ise velisine ivedilikle bildirir ve öğrencinin devamsızlığı yarım gün sayılır.</a:t>
            </a:r>
          </a:p>
          <a:p>
            <a:pPr>
              <a:buNone/>
            </a:pPr>
            <a:r>
              <a:rPr lang="tr-TR" sz="2600" dirty="0" smtClean="0"/>
              <a:t>	</a:t>
            </a:r>
            <a:endParaRPr lang="tr-TR" sz="2600" dirty="0"/>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6563072" cy="1143000"/>
          </a:xfrm>
        </p:spPr>
        <p:txBody>
          <a:bodyPr>
            <a:normAutofit fontScale="90000"/>
          </a:bodyPr>
          <a:lstStyle/>
          <a:p>
            <a:r>
              <a:rPr lang="tr-TR" b="1" dirty="0" smtClean="0">
                <a:solidFill>
                  <a:schemeClr val="tx1">
                    <a:lumMod val="95000"/>
                    <a:lumOff val="5000"/>
                  </a:schemeClr>
                </a:solidFill>
              </a:rPr>
              <a:t>DEVAM, DEVAMSIZLIĞIN İZLENMESİ VE İZİN VERME</a:t>
            </a:r>
            <a:endParaRPr lang="tr-TR" dirty="0"/>
          </a:p>
        </p:txBody>
      </p:sp>
      <p:sp>
        <p:nvSpPr>
          <p:cNvPr id="3" name="2 İçerik Yer Tutucusu"/>
          <p:cNvSpPr>
            <a:spLocks noGrp="1"/>
          </p:cNvSpPr>
          <p:nvPr>
            <p:ph idx="1"/>
          </p:nvPr>
        </p:nvSpPr>
        <p:spPr/>
        <p:txBody>
          <a:bodyPr/>
          <a:lstStyle/>
          <a:p>
            <a:pPr>
              <a:buNone/>
            </a:pPr>
            <a:r>
              <a:rPr lang="tr-TR" sz="4000" b="1" dirty="0" smtClean="0"/>
              <a:t>d) Öğrencinin geçerli mazereti ve velinin başvurusu üzerine okul yönetimi tarafından bir öğretim yılı içerisinde 15 güne kadar </a:t>
            </a:r>
            <a:r>
              <a:rPr lang="tr-TR" sz="4000" b="1" dirty="0" smtClean="0"/>
              <a:t>izin verilebilir</a:t>
            </a:r>
            <a:r>
              <a:rPr lang="tr-TR" dirty="0" smtClean="0"/>
              <a:t>.</a:t>
            </a:r>
          </a:p>
          <a:p>
            <a:endParaRPr lang="tr-TR" dirty="0"/>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6707088" cy="1143000"/>
          </a:xfrm>
        </p:spPr>
        <p:txBody>
          <a:bodyPr>
            <a:normAutofit fontScale="90000"/>
          </a:bodyPr>
          <a:lstStyle/>
          <a:p>
            <a:r>
              <a:rPr lang="tr-TR" b="1" dirty="0" smtClean="0"/>
              <a:t>ÖĞRENCİ BAŞARISININ DEĞERLENDİRİLMESİ</a:t>
            </a:r>
            <a:endParaRPr lang="tr-TR" dirty="0"/>
          </a:p>
        </p:txBody>
      </p:sp>
      <p:sp>
        <p:nvSpPr>
          <p:cNvPr id="3" name="2 İçerik Yer Tutucusu"/>
          <p:cNvSpPr>
            <a:spLocks noGrp="1"/>
          </p:cNvSpPr>
          <p:nvPr>
            <p:ph idx="1"/>
          </p:nvPr>
        </p:nvSpPr>
        <p:spPr>
          <a:xfrm>
            <a:off x="457200" y="1600200"/>
            <a:ext cx="8229600" cy="4925143"/>
          </a:xfrm>
        </p:spPr>
        <p:txBody>
          <a:bodyPr>
            <a:noAutofit/>
          </a:bodyPr>
          <a:lstStyle/>
          <a:p>
            <a:pPr algn="ctr"/>
            <a:r>
              <a:rPr lang="tr-TR" sz="4000" b="1" dirty="0"/>
              <a:t>MADDE 21 – (1) İlkokul 4 üncü sınıf ile ortaokul ve </a:t>
            </a:r>
            <a:r>
              <a:rPr lang="tr-TR" sz="4000" b="1" dirty="0" smtClean="0"/>
              <a:t>imam-hatip </a:t>
            </a:r>
            <a:r>
              <a:rPr lang="tr-TR" sz="4000" b="1" dirty="0"/>
              <a:t>ortaokulunda dönem puanı, yıl sonu puanı ve yıl sonu </a:t>
            </a:r>
            <a:r>
              <a:rPr lang="tr-TR" sz="4000" b="1" dirty="0" smtClean="0"/>
              <a:t>başarı </a:t>
            </a:r>
            <a:r>
              <a:rPr lang="tr-TR" sz="4000" dirty="0" smtClean="0"/>
              <a:t>puanı </a:t>
            </a:r>
            <a:r>
              <a:rPr lang="tr-TR" sz="4000" dirty="0"/>
              <a:t>100 tam puan üzerinden belirlenir. Yüzlük puan sisteminde 0-44,99 puanlar başarısız, 45,00 ve üzeri puanlar başarılı </a:t>
            </a:r>
            <a:r>
              <a:rPr lang="tr-TR" sz="4000" dirty="0" smtClean="0"/>
              <a:t>olarak değerlendirilir. </a:t>
            </a:r>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6347048" cy="1143000"/>
          </a:xfrm>
        </p:spPr>
        <p:txBody>
          <a:bodyPr>
            <a:noAutofit/>
          </a:bodyPr>
          <a:lstStyle/>
          <a:p>
            <a:r>
              <a:rPr lang="tr-TR" sz="3600" b="1" dirty="0" smtClean="0"/>
              <a:t>ÖLÇME VE DEĞERLENDİRMENİN NİTELİĞİ VE SAYISI</a:t>
            </a:r>
            <a:endParaRPr lang="tr-TR" sz="3600" dirty="0"/>
          </a:p>
        </p:txBody>
      </p:sp>
      <p:sp>
        <p:nvSpPr>
          <p:cNvPr id="3" name="2 İçerik Yer Tutucusu"/>
          <p:cNvSpPr>
            <a:spLocks noGrp="1"/>
          </p:cNvSpPr>
          <p:nvPr>
            <p:ph idx="1"/>
          </p:nvPr>
        </p:nvSpPr>
        <p:spPr/>
        <p:txBody>
          <a:bodyPr>
            <a:normAutofit fontScale="92500"/>
          </a:bodyPr>
          <a:lstStyle/>
          <a:p>
            <a:pPr>
              <a:buNone/>
            </a:pPr>
            <a:r>
              <a:rPr lang="tr-TR" b="1" dirty="0" smtClean="0"/>
              <a:t>    MADDE </a:t>
            </a:r>
            <a:r>
              <a:rPr lang="tr-TR" b="1" dirty="0"/>
              <a:t>22 – (1) İlkokul 4 üncü sınıf ile ortaokul ve </a:t>
            </a:r>
            <a:r>
              <a:rPr lang="tr-TR" b="1" dirty="0" smtClean="0"/>
              <a:t>imam-hatip </a:t>
            </a:r>
            <a:r>
              <a:rPr lang="tr-TR" b="1" dirty="0"/>
              <a:t>ortaokullarında öğrencilere;</a:t>
            </a:r>
          </a:p>
          <a:p>
            <a:pPr>
              <a:buNone/>
            </a:pPr>
            <a:r>
              <a:rPr lang="tr-TR" dirty="0" smtClean="0"/>
              <a:t>     a</a:t>
            </a:r>
            <a:r>
              <a:rPr lang="tr-TR" dirty="0"/>
              <a:t>) </a:t>
            </a:r>
            <a:r>
              <a:rPr lang="tr-TR" b="1" dirty="0"/>
              <a:t>(Değişik:RG-31/1/2018-30318) 4, 5, 6, 7 ve 8 inci sınıflarda her dersten bir dönemde iki sınav yapılır. Sınavların zamanı, en </a:t>
            </a:r>
            <a:r>
              <a:rPr lang="tr-TR" b="1" dirty="0" smtClean="0"/>
              <a:t>az </a:t>
            </a:r>
            <a:r>
              <a:rPr lang="tr-TR" dirty="0" smtClean="0"/>
              <a:t>bir hafta </a:t>
            </a:r>
            <a:r>
              <a:rPr lang="tr-TR" dirty="0"/>
              <a:t>önceden öğrencilere duyurulur. Bir </a:t>
            </a:r>
            <a:r>
              <a:rPr lang="tr-TR" dirty="0" smtClean="0"/>
              <a:t>sınıfta/şubede </a:t>
            </a:r>
            <a:r>
              <a:rPr lang="tr-TR" dirty="0"/>
              <a:t>bir günde yapılacak sınav sayısı ikiyi, her bir sınav süresi ise bir ders </a:t>
            </a:r>
            <a:r>
              <a:rPr lang="tr-TR" dirty="0" smtClean="0"/>
              <a:t>saatini geçemez</a:t>
            </a:r>
            <a:r>
              <a:rPr lang="tr-TR" dirty="0"/>
              <a:t>. </a:t>
            </a:r>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6491064" cy="1143000"/>
          </a:xfrm>
        </p:spPr>
        <p:txBody>
          <a:bodyPr>
            <a:normAutofit fontScale="90000"/>
          </a:bodyPr>
          <a:lstStyle/>
          <a:p>
            <a:r>
              <a:rPr lang="tr-TR" b="1" dirty="0" smtClean="0"/>
              <a:t>ÖĞRENCİ BAŞARISININ DEĞERLENDİRİLMESİ</a:t>
            </a:r>
            <a:endParaRPr lang="tr-TR" dirty="0"/>
          </a:p>
        </p:txBody>
      </p:sp>
      <p:sp>
        <p:nvSpPr>
          <p:cNvPr id="3" name="2 İçerik Yer Tutucusu"/>
          <p:cNvSpPr>
            <a:spLocks noGrp="1"/>
          </p:cNvSpPr>
          <p:nvPr>
            <p:ph idx="1"/>
          </p:nvPr>
        </p:nvSpPr>
        <p:spPr/>
        <p:txBody>
          <a:bodyPr>
            <a:normAutofit/>
          </a:bodyPr>
          <a:lstStyle/>
          <a:p>
            <a:r>
              <a:rPr lang="tr-TR" sz="4000" b="1" dirty="0" smtClean="0"/>
              <a:t>Ortak değerlendirme yapılmasına imkân vermek üzere; sınavlar ilgili zümre kararı doğrultusunda okul müdürlüğünce ortak olarak da yapılabilir. Ortak sınavların soruları ve cevap anahtarları zümre öğretmenlerince hazırlanır.</a:t>
            </a:r>
            <a:endParaRPr lang="tr-TR" sz="4000" b="1" dirty="0"/>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6563072" cy="1143000"/>
          </a:xfrm>
        </p:spPr>
        <p:txBody>
          <a:bodyPr>
            <a:noAutofit/>
          </a:bodyPr>
          <a:lstStyle/>
          <a:p>
            <a:r>
              <a:rPr lang="tr-TR" sz="3600" b="1" dirty="0" smtClean="0"/>
              <a:t>ÖLÇME VE DEĞERLENDİRMENİN NİTELİĞİ VE SAYISI</a:t>
            </a:r>
            <a:endParaRPr lang="tr-TR" sz="3600" dirty="0"/>
          </a:p>
        </p:txBody>
      </p:sp>
      <p:sp>
        <p:nvSpPr>
          <p:cNvPr id="3" name="2 İçerik Yer Tutucusu"/>
          <p:cNvSpPr>
            <a:spLocks noGrp="1"/>
          </p:cNvSpPr>
          <p:nvPr>
            <p:ph idx="1"/>
          </p:nvPr>
        </p:nvSpPr>
        <p:spPr>
          <a:xfrm>
            <a:off x="457200" y="1600200"/>
            <a:ext cx="8229600" cy="4853136"/>
          </a:xfrm>
        </p:spPr>
        <p:txBody>
          <a:bodyPr>
            <a:noAutofit/>
          </a:bodyPr>
          <a:lstStyle/>
          <a:p>
            <a:r>
              <a:rPr lang="tr-TR" sz="4000" b="1" dirty="0"/>
              <a:t>ç) Kopya çeken öğrencinin sınavı geçersiz sayılır ve puanla değerlendirilmez. Ancak, dönem puanının hesaplanmasında </a:t>
            </a:r>
            <a:r>
              <a:rPr lang="tr-TR" sz="4000" b="1" dirty="0" smtClean="0"/>
              <a:t>aritmetik ortalama </a:t>
            </a:r>
            <a:r>
              <a:rPr lang="tr-TR" sz="4000" b="1" dirty="0"/>
              <a:t>alınırken sınav sayısına dâhil edilir. Ayrıca bu durum, ders öğretmenince okul </a:t>
            </a:r>
            <a:r>
              <a:rPr lang="tr-TR" sz="4000" b="1" dirty="0" smtClean="0"/>
              <a:t>yönetimine </a:t>
            </a:r>
            <a:r>
              <a:rPr lang="tr-TR" sz="4000" b="1" dirty="0"/>
              <a:t>bildirilir.</a:t>
            </a:r>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6563072" cy="1143000"/>
          </a:xfrm>
        </p:spPr>
        <p:txBody>
          <a:bodyPr>
            <a:noAutofit/>
          </a:bodyPr>
          <a:lstStyle/>
          <a:p>
            <a:r>
              <a:rPr lang="tr-TR" sz="3600" b="1" dirty="0" smtClean="0"/>
              <a:t>ÖLÇME VE DEĞERLENDİRMEYE KATILMAYANLAR</a:t>
            </a:r>
            <a:endParaRPr lang="tr-TR" sz="3600" dirty="0"/>
          </a:p>
        </p:txBody>
      </p:sp>
      <p:sp>
        <p:nvSpPr>
          <p:cNvPr id="3" name="2 İçerik Yer Tutucusu"/>
          <p:cNvSpPr>
            <a:spLocks noGrp="1"/>
          </p:cNvSpPr>
          <p:nvPr>
            <p:ph idx="1"/>
          </p:nvPr>
        </p:nvSpPr>
        <p:spPr>
          <a:xfrm>
            <a:off x="457200" y="1600200"/>
            <a:ext cx="8229600" cy="4853136"/>
          </a:xfrm>
        </p:spPr>
        <p:txBody>
          <a:bodyPr>
            <a:normAutofit fontScale="77500" lnSpcReduction="20000"/>
          </a:bodyPr>
          <a:lstStyle/>
          <a:p>
            <a:pPr>
              <a:buNone/>
            </a:pPr>
            <a:r>
              <a:rPr lang="tr-TR" b="1" dirty="0" smtClean="0"/>
              <a:t>	</a:t>
            </a:r>
            <a:r>
              <a:rPr lang="tr-TR" sz="4200" b="1" dirty="0" smtClean="0"/>
              <a:t>MADDE </a:t>
            </a:r>
            <a:r>
              <a:rPr lang="tr-TR" sz="4200" b="1" dirty="0"/>
              <a:t>23 – (1) (Değişik:RG-31/1/2018-30318) Öğretmenler </a:t>
            </a:r>
            <a:r>
              <a:rPr lang="tr-TR" sz="4200" b="1" dirty="0" smtClean="0"/>
              <a:t>tarafından </a:t>
            </a:r>
            <a:r>
              <a:rPr lang="tr-TR" sz="4200" b="1" dirty="0"/>
              <a:t>yapılan sınavlara herhangi bir nedenle </a:t>
            </a:r>
            <a:r>
              <a:rPr lang="tr-TR" sz="4200" b="1" dirty="0" smtClean="0"/>
              <a:t>katılamayan veya </a:t>
            </a:r>
            <a:r>
              <a:rPr lang="tr-TR" sz="4200" b="1" dirty="0"/>
              <a:t>projesini zamanında teslim edemeyen öğrencinin durumu </a:t>
            </a:r>
            <a:r>
              <a:rPr lang="tr-TR" sz="4200" dirty="0"/>
              <a:t>okul </a:t>
            </a:r>
            <a:r>
              <a:rPr lang="tr-TR" sz="4200" dirty="0" smtClean="0"/>
              <a:t>yönetimince </a:t>
            </a:r>
            <a:r>
              <a:rPr lang="tr-TR" sz="4200" dirty="0"/>
              <a:t>yazılı, e-posta veya Bakanlık mobil bilgi servisi </a:t>
            </a:r>
            <a:r>
              <a:rPr lang="tr-TR" sz="4200" dirty="0" smtClean="0"/>
              <a:t>ile velisine </a:t>
            </a:r>
            <a:r>
              <a:rPr lang="tr-TR" sz="4200" dirty="0"/>
              <a:t>bildirilir. Veli, öğrencisinin sınava </a:t>
            </a:r>
            <a:r>
              <a:rPr lang="tr-TR" sz="4200" dirty="0" smtClean="0"/>
              <a:t>katılamama </a:t>
            </a:r>
            <a:r>
              <a:rPr lang="tr-TR" sz="4200" dirty="0"/>
              <a:t>veya projesini zamanında teslim edememe gerekçesini, en geç beş iş günü </a:t>
            </a:r>
            <a:r>
              <a:rPr lang="tr-TR" sz="4200" dirty="0" smtClean="0"/>
              <a:t>içinde okul yönetimine </a:t>
            </a:r>
            <a:r>
              <a:rPr lang="tr-TR" sz="4200" dirty="0"/>
              <a:t>yazılı olarak bildirir.</a:t>
            </a:r>
          </a:p>
          <a:p>
            <a:pPr>
              <a:buNone/>
            </a:pPr>
            <a:r>
              <a:rPr lang="tr-TR" sz="4200" dirty="0" smtClean="0"/>
              <a:t>	</a:t>
            </a:r>
            <a:endParaRPr lang="tr-TR" sz="4200" dirty="0"/>
          </a:p>
        </p:txBody>
      </p:sp>
      <p:pic>
        <p:nvPicPr>
          <p:cNvPr id="4" name="Picture 4" descr="http://skor.altyapibasket.com/wp-content/uploads/2015/10/anittepe-ortaokulu.png"/>
          <p:cNvPicPr>
            <a:picLocks noChangeAspect="1" noChangeArrowheads="1"/>
          </p:cNvPicPr>
          <p:nvPr/>
        </p:nvPicPr>
        <p:blipFill>
          <a:blip r:embed="rId2" cstate="print"/>
          <a:srcRect/>
          <a:stretch>
            <a:fillRect/>
          </a:stretch>
        </p:blipFill>
        <p:spPr bwMode="auto">
          <a:xfrm>
            <a:off x="7452320" y="188640"/>
            <a:ext cx="1466850" cy="1143001"/>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525</Words>
  <Application>Microsoft Office PowerPoint</Application>
  <PresentationFormat>Ekran Gösterisi (4:3)</PresentationFormat>
  <Paragraphs>158</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Ofis Teması</vt:lpstr>
      <vt:lpstr>ANITTEPE ORTAOKULU 2019 -2020 EĞİTİM ÖĞRETİM YILI</vt:lpstr>
      <vt:lpstr>DEVAM, DEVAMSIZLIĞIN İZLENMESİ VE İZİN VERME</vt:lpstr>
      <vt:lpstr>DEVAM, DEVAMSIZLIĞIN İZLENMESİ VE İZİN VERME</vt:lpstr>
      <vt:lpstr>DEVAM, DEVAMSIZLIĞIN İZLENMESİ VE İZİN VERME</vt:lpstr>
      <vt:lpstr>ÖĞRENCİ BAŞARISININ DEĞERLENDİRİLMESİ</vt:lpstr>
      <vt:lpstr>ÖLÇME VE DEĞERLENDİRMENİN NİTELİĞİ VE SAYISI</vt:lpstr>
      <vt:lpstr>ÖĞRENCİ BAŞARISININ DEĞERLENDİRİLMESİ</vt:lpstr>
      <vt:lpstr>ÖLÇME VE DEĞERLENDİRMENİN NİTELİĞİ VE SAYISI</vt:lpstr>
      <vt:lpstr>ÖLÇME VE DEĞERLENDİRMEYE KATILMAYANLAR</vt:lpstr>
      <vt:lpstr>ÖLÇME VE DEĞERLENDİRMEYE KATILMAYANLAR</vt:lpstr>
      <vt:lpstr>ÖLÇME VE DEĞERLENDİRMEYE KATILMAYANLAR</vt:lpstr>
      <vt:lpstr>ÖĞRENCİ DAVRANIŞLARININ DEĞERLENDİRİLMESİ</vt:lpstr>
      <vt:lpstr>ÖĞRENCİLERDEN BEKLENEN DAVRANIŞLAR</vt:lpstr>
      <vt:lpstr>ÖĞRENCİLERDEN BEKLENEN DAVRANIŞLAR</vt:lpstr>
      <vt:lpstr>ÖĞRENCİLERDEN BEKLENEN DAVRANIŞLAR</vt:lpstr>
      <vt:lpstr>ÖDÜLLER VE ÖDÜLLERİN VERİLMESİ</vt:lpstr>
      <vt:lpstr>ÖĞRENCİLERİN OLUMSUZ DAVRANIŞLARI VE UYGULANACAK YAPTIRIMLAR</vt:lpstr>
      <vt:lpstr>ÖĞRENCİLERİN OLUMSUZ DAVRANIŞLARI VE UYGULANACAK YAPTIRIMLAR</vt:lpstr>
      <vt:lpstr>ÖĞRENCİLERİN OLUMSUZ DAVRANIŞLARI VE UYGULANACAK YAPTIRIMLAR</vt:lpstr>
      <vt:lpstr>ÖĞRENCİLERİN OLUMSUZ DAVRANIŞLARI VE UYGULANACAK YAPTIRIMLAR</vt:lpstr>
      <vt:lpstr>ÖĞRENCİLERİN OLUMSUZ DAVRANIŞLARI VE UYGULANACAK YAPTIRIMLAR</vt:lpstr>
      <vt:lpstr> A) UYARMA YAPTIRIMINI GEREKTİREN DAVRANIŞLAR</vt:lpstr>
      <vt:lpstr>B) KINAMA YAPTIRIMINI GEREKTİREN DAVRANIŞLAR:</vt:lpstr>
      <vt:lpstr>C) OKUL DEĞİŞTİRME YAPTIRIMINI GEREKTİREN DAVRANIŞLAR:</vt:lpstr>
      <vt:lpstr>C) OKUL DEĞİŞTİRME YAPTIRIMINI GEREKTİREN DAVRANIŞLAR:</vt:lpstr>
      <vt:lpstr>YAPTIRIM TAKDİRİNDE DİKKAT EDİLECEK HUSUSLAR</vt:lpstr>
      <vt:lpstr>YAPTIRIM TAKDİRİNDE DİKKAT EDİLECEK HUSUSLAR</vt:lpstr>
      <vt:lpstr>Slayt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ANITTEPE ORTAOKULU 2019 -2020 EĞİTİM ÖĞRETİM YILI</dc:title>
  <dc:creator>pc</dc:creator>
  <cp:lastModifiedBy>pc</cp:lastModifiedBy>
  <cp:revision>11</cp:revision>
  <dcterms:created xsi:type="dcterms:W3CDTF">2019-09-11T07:30:16Z</dcterms:created>
  <dcterms:modified xsi:type="dcterms:W3CDTF">2019-10-03T08:17:13Z</dcterms:modified>
</cp:coreProperties>
</file>